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pBiEwVvXBw7t/Th/hcFH02JaN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106835-FC5E-4A57-B1D8-1E76F0F1AFB6}">
  <a:tblStyle styleId="{AB106835-FC5E-4A57-B1D8-1E76F0F1AF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Muhammad Faisal Hayat" userId="81e2bc61-ce34-46f7-88dc-8a895d50c5f8" providerId="ADAL" clId="{6B710B3D-FB12-4A14-95BD-A3E446865818}"/>
    <pc:docChg chg="modSld">
      <pc:chgData name="Dr. Muhammad Faisal Hayat" userId="81e2bc61-ce34-46f7-88dc-8a895d50c5f8" providerId="ADAL" clId="{6B710B3D-FB12-4A14-95BD-A3E446865818}" dt="2022-10-26T18:16:00.594" v="0" actId="368"/>
      <pc:docMkLst>
        <pc:docMk/>
      </pc:docMkLst>
      <pc:sldChg chg="modSp mod">
        <pc:chgData name="Dr. Muhammad Faisal Hayat" userId="81e2bc61-ce34-46f7-88dc-8a895d50c5f8" providerId="ADAL" clId="{6B710B3D-FB12-4A14-95BD-A3E446865818}" dt="2022-10-26T18:16:00.594" v="0" actId="368"/>
        <pc:sldMkLst>
          <pc:docMk/>
          <pc:sldMk cId="0" sldId="271"/>
        </pc:sldMkLst>
        <pc:spChg chg="mod">
          <ac:chgData name="Dr. Muhammad Faisal Hayat" userId="81e2bc61-ce34-46f7-88dc-8a895d50c5f8" providerId="ADAL" clId="{6B710B3D-FB12-4A14-95BD-A3E446865818}" dt="2022-10-26T18:16:00.594" v="0" actId="368"/>
          <ac:spMkLst>
            <pc:docMk/>
            <pc:sldMk cId="0" sldId="271"/>
            <ac:spMk id="42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http://cs231n.github.io/assets/conv-demo/index.html</a:t>
            </a:r>
            <a:endParaRPr/>
          </a:p>
        </p:txBody>
      </p:sp>
      <p:sp>
        <p:nvSpPr>
          <p:cNvPr id="393" name="Google Shape;39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https://www.flickr.com/photos/emperley3/4705354106/</a:t>
            </a:r>
            <a:endParaRPr/>
          </a:p>
        </p:txBody>
      </p:sp>
      <p:sp>
        <p:nvSpPr>
          <p:cNvPr id="514" name="Google Shape;51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https://en.wikipedia.org/wiki/Kernel_(image_processing)</a:t>
            </a:r>
            <a:endParaRPr/>
          </a:p>
        </p:txBody>
      </p:sp>
      <p:sp>
        <p:nvSpPr>
          <p:cNvPr id="523" name="Google Shape;52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/>
              <a:t>https://commons.wikimedia.org/wiki/File:Hippopotamus_in_Chhatbir_Zoo_1.jpg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/>
              <a:t>https://www.sunnyskyz.com/blog/1905/Do-You-Have-A-Cat-Or-A-Dog-I-Don-t-Know-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Deeplearning.ai ConvNets: https://www.youtube.com/playlist?list=PLkDaE6sCZn6Gl29AoE31iwdVwSG-KnDzF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Hand Engineered Features.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https://www.researchgate.net/figure/Down-sampling-of-Lena-by-a-factor-of-two_fig1_254638459</a:t>
            </a:r>
            <a:endParaRPr/>
          </a:p>
        </p:txBody>
      </p:sp>
      <p:sp>
        <p:nvSpPr>
          <p:cNvPr id="756" name="Google Shape;756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ConvNets are generic feature extractors.</a:t>
            </a:r>
            <a:endParaRPr/>
          </a:p>
        </p:txBody>
      </p:sp>
      <p:sp>
        <p:nvSpPr>
          <p:cNvPr id="764" name="Google Shape;764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https://pixabay.com/vectors/bull-s-eye-aim-arrow-target-hit-297805/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https://pixabay.com/vectors/scales-weights-measures-gold-308063/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https://pixabay.com/vectors/scale-balance-weight-sign-symbol-307346/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1" name="Google Shape;94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2" name="Google Shape;97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https://en.wikipedia.org/wiki/File:MnistExamples.png</a:t>
            </a:r>
            <a:endParaRPr/>
          </a:p>
        </p:txBody>
      </p:sp>
      <p:sp>
        <p:nvSpPr>
          <p:cNvPr id="973" name="Google Shape;97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6" name="Google Shape;1076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https://www.youtube.com/watch?v=AgkfIQ4IGaM – better explanation</a:t>
            </a:r>
            <a:endParaRPr/>
          </a:p>
        </p:txBody>
      </p:sp>
      <p:sp>
        <p:nvSpPr>
          <p:cNvPr id="1077" name="Google Shape;107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5"/>
          <p:cNvSpPr txBox="1">
            <a:spLocks noGrp="1"/>
          </p:cNvSpPr>
          <p:nvPr>
            <p:ph type="body" idx="1"/>
          </p:nvPr>
        </p:nvSpPr>
        <p:spPr>
          <a:xfrm>
            <a:off x="83126" y="670155"/>
            <a:ext cx="12028517" cy="611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5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0"/>
          <p:cNvSpPr txBox="1"/>
          <p:nvPr/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9"/>
              <a:buFont typeface="Calibri"/>
              <a:buNone/>
            </a:pPr>
            <a:r>
              <a:rPr lang="en-IN" sz="34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4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6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" name="Google Shape;15;p53"/>
          <p:cNvSpPr/>
          <p:nvPr/>
        </p:nvSpPr>
        <p:spPr>
          <a:xfrm>
            <a:off x="11898386" y="6656664"/>
            <a:ext cx="293614" cy="20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nt</a:t>
            </a:r>
            <a:endParaRPr/>
          </a:p>
        </p:txBody>
      </p:sp>
      <p:sp>
        <p:nvSpPr>
          <p:cNvPr id="16" name="Google Shape;16;p53"/>
          <p:cNvSpPr/>
          <p:nvPr/>
        </p:nvSpPr>
        <p:spPr>
          <a:xfrm>
            <a:off x="11754196" y="0"/>
            <a:ext cx="437804" cy="20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oddy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9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45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1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lexNet-Convolutional-Neural-Network-architecture-Figure-reproduced-from-14_fig1_31645090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hyperlink" Target="https://www.researchgate.net/figure/AlexNet-and-VGGNet-architecture_fig1_28227074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9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80.png"/><Relationship Id="rId10" Type="http://schemas.openxmlformats.org/officeDocument/2006/relationships/image" Target="../media/image102.png"/><Relationship Id="rId4" Type="http://schemas.openxmlformats.org/officeDocument/2006/relationships/image" Target="../media/image76.png"/><Relationship Id="rId9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1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1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/>
        </p:nvSpPr>
        <p:spPr>
          <a:xfrm>
            <a:off x="126025" y="3030454"/>
            <a:ext cx="121920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290"/>
              <a:buFont typeface="Calibri"/>
              <a:buNone/>
            </a:pPr>
            <a:r>
              <a:rPr lang="en-IN" sz="429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Evolution of </a:t>
            </a:r>
            <a:r>
              <a:rPr lang="en-IN" sz="4290" b="0" i="1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r>
              <a:rPr lang="en-IN" sz="429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429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endParaRPr/>
          </a:p>
        </p:txBody>
      </p:sp>
      <p:pic>
        <p:nvPicPr>
          <p:cNvPr id="79" name="Google Shape;7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0275" y="6377350"/>
            <a:ext cx="8382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"/>
          <p:cNvSpPr/>
          <p:nvPr/>
        </p:nvSpPr>
        <p:spPr>
          <a:xfrm>
            <a:off x="1315495" y="3827621"/>
            <a:ext cx="9411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CNNs</a:t>
            </a:r>
            <a:endParaRPr/>
          </a:p>
        </p:txBody>
      </p:sp>
      <p:pic>
        <p:nvPicPr>
          <p:cNvPr id="81" name="Google Shape;8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750" y="2386400"/>
            <a:ext cx="551025" cy="5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/>
          <p:nvPr/>
        </p:nvSpPr>
        <p:spPr>
          <a:xfrm>
            <a:off x="4853350" y="2423125"/>
            <a:ext cx="22881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i="1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cogneethi.com</a:t>
            </a:r>
            <a:endParaRPr sz="2000" i="1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 + Pool</a:t>
            </a:r>
            <a:endParaRPr/>
          </a:p>
        </p:txBody>
      </p:sp>
      <p:sp>
        <p:nvSpPr>
          <p:cNvPr id="228" name="Google Shape;228;p10"/>
          <p:cNvSpPr/>
          <p:nvPr/>
        </p:nvSpPr>
        <p:spPr>
          <a:xfrm>
            <a:off x="742950" y="1085850"/>
            <a:ext cx="2038070" cy="147844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3076575" y="1085850"/>
            <a:ext cx="2038070" cy="1478446"/>
          </a:xfrm>
          <a:prstGeom prst="rect">
            <a:avLst/>
          </a:prstGeom>
          <a:solidFill>
            <a:srgbClr val="FFBF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5410200" y="1352550"/>
            <a:ext cx="923925" cy="809625"/>
          </a:xfrm>
          <a:prstGeom prst="rect">
            <a:avLst/>
          </a:prstGeom>
          <a:solidFill>
            <a:srgbClr val="CCE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2952750" y="895350"/>
            <a:ext cx="3562350" cy="1828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1343025" y="2724150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233" name="Google Shape;233;p10"/>
          <p:cNvSpPr txBox="1"/>
          <p:nvPr/>
        </p:nvSpPr>
        <p:spPr>
          <a:xfrm>
            <a:off x="3753208" y="2754796"/>
            <a:ext cx="8258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(same)</a:t>
            </a:r>
            <a:endParaRPr/>
          </a:p>
        </p:txBody>
      </p:sp>
      <p:sp>
        <p:nvSpPr>
          <p:cNvPr id="234" name="Google Shape;234;p10"/>
          <p:cNvSpPr txBox="1"/>
          <p:nvPr/>
        </p:nvSpPr>
        <p:spPr>
          <a:xfrm>
            <a:off x="5574548" y="2746729"/>
            <a:ext cx="5952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</a:t>
            </a:r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5816034" y="3497491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3x6</a:t>
            </a:r>
            <a:endParaRPr/>
          </a:p>
        </p:txBody>
      </p:sp>
      <p:cxnSp>
        <p:nvCxnSpPr>
          <p:cNvPr id="236" name="Google Shape;236;p10"/>
          <p:cNvCxnSpPr>
            <a:stCxn id="231" idx="3"/>
            <a:endCxn id="237" idx="0"/>
          </p:cNvCxnSpPr>
          <p:nvPr/>
        </p:nvCxnSpPr>
        <p:spPr>
          <a:xfrm flipH="1">
            <a:off x="5684400" y="1809750"/>
            <a:ext cx="830700" cy="2074500"/>
          </a:xfrm>
          <a:prstGeom prst="bentConnector4">
            <a:avLst>
              <a:gd name="adj1" fmla="val -27519"/>
              <a:gd name="adj2" fmla="val 72043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8" name="Google Shape;238;p10"/>
          <p:cNvCxnSpPr>
            <a:stCxn id="237" idx="2"/>
            <a:endCxn id="239" idx="0"/>
          </p:cNvCxnSpPr>
          <p:nvPr/>
        </p:nvCxnSpPr>
        <p:spPr>
          <a:xfrm>
            <a:off x="5684301" y="4693641"/>
            <a:ext cx="0" cy="44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0" name="Google Shape;240;p10"/>
          <p:cNvCxnSpPr>
            <a:stCxn id="239" idx="2"/>
          </p:cNvCxnSpPr>
          <p:nvPr/>
        </p:nvCxnSpPr>
        <p:spPr>
          <a:xfrm>
            <a:off x="5684299" y="5391834"/>
            <a:ext cx="0" cy="28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1" name="Google Shape;241;p10"/>
          <p:cNvSpPr/>
          <p:nvPr/>
        </p:nvSpPr>
        <p:spPr>
          <a:xfrm>
            <a:off x="4579075" y="5676900"/>
            <a:ext cx="2221770" cy="485775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/>
          </a:p>
        </p:txBody>
      </p:sp>
      <p:sp>
        <p:nvSpPr>
          <p:cNvPr id="242" name="Google Shape;242;p10"/>
          <p:cNvSpPr txBox="1"/>
          <p:nvPr/>
        </p:nvSpPr>
        <p:spPr>
          <a:xfrm>
            <a:off x="5778445" y="4750132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18x1</a:t>
            </a:r>
            <a:endParaRPr/>
          </a:p>
        </p:txBody>
      </p:sp>
      <p:cxnSp>
        <p:nvCxnSpPr>
          <p:cNvPr id="243" name="Google Shape;243;p10"/>
          <p:cNvCxnSpPr>
            <a:stCxn id="241" idx="3"/>
            <a:endCxn id="244" idx="1"/>
          </p:cNvCxnSpPr>
          <p:nvPr/>
        </p:nvCxnSpPr>
        <p:spPr>
          <a:xfrm rot="10800000" flipH="1">
            <a:off x="6800845" y="5915588"/>
            <a:ext cx="621300" cy="4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4" name="Google Shape;244;p10"/>
          <p:cNvSpPr txBox="1"/>
          <p:nvPr/>
        </p:nvSpPr>
        <p:spPr>
          <a:xfrm>
            <a:off x="7422209" y="5730877"/>
            <a:ext cx="724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or b</a:t>
            </a:r>
            <a:endParaRPr/>
          </a:p>
        </p:txBody>
      </p:sp>
      <p:pic>
        <p:nvPicPr>
          <p:cNvPr id="237" name="Google Shape;23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925" y="3884388"/>
            <a:ext cx="1900751" cy="80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8348" y="5138415"/>
            <a:ext cx="4951901" cy="25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 + Pool </a:t>
            </a:r>
            <a:r>
              <a:rPr lang="en-IN" sz="3959">
                <a:solidFill>
                  <a:srgbClr val="FF0000"/>
                </a:solidFill>
              </a:rPr>
              <a:t>Cascade</a:t>
            </a:r>
            <a:endParaRPr/>
          </a:p>
        </p:txBody>
      </p:sp>
      <p:sp>
        <p:nvSpPr>
          <p:cNvPr id="250" name="Google Shape;250;p11"/>
          <p:cNvSpPr/>
          <p:nvPr/>
        </p:nvSpPr>
        <p:spPr>
          <a:xfrm>
            <a:off x="742950" y="1085850"/>
            <a:ext cx="2038070" cy="147844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3076575" y="1085850"/>
            <a:ext cx="2038070" cy="1478446"/>
          </a:xfrm>
          <a:prstGeom prst="rect">
            <a:avLst/>
          </a:prstGeom>
          <a:solidFill>
            <a:srgbClr val="FFBF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5410200" y="1352550"/>
            <a:ext cx="923925" cy="809625"/>
          </a:xfrm>
          <a:prstGeom prst="rect">
            <a:avLst/>
          </a:prstGeom>
          <a:solidFill>
            <a:srgbClr val="CCE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6615394" y="1352550"/>
            <a:ext cx="923925" cy="809625"/>
          </a:xfrm>
          <a:prstGeom prst="rect">
            <a:avLst/>
          </a:prstGeom>
          <a:solidFill>
            <a:srgbClr val="FFBF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7820588" y="1547810"/>
            <a:ext cx="428062" cy="419101"/>
          </a:xfrm>
          <a:prstGeom prst="rect">
            <a:avLst/>
          </a:prstGeom>
          <a:solidFill>
            <a:srgbClr val="CCE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9022373" y="1547811"/>
            <a:ext cx="428062" cy="419101"/>
          </a:xfrm>
          <a:prstGeom prst="rect">
            <a:avLst/>
          </a:prstGeom>
          <a:solidFill>
            <a:srgbClr val="FFBF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9626929" y="1654964"/>
            <a:ext cx="204506" cy="204791"/>
          </a:xfrm>
          <a:prstGeom prst="rect">
            <a:avLst/>
          </a:prstGeom>
          <a:solidFill>
            <a:srgbClr val="CCE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2952750" y="895350"/>
            <a:ext cx="3562350" cy="1828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6543675" y="888199"/>
            <a:ext cx="1771650" cy="1828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8945610" y="888199"/>
            <a:ext cx="962025" cy="1828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1"/>
          <p:cNvSpPr txBox="1"/>
          <p:nvPr/>
        </p:nvSpPr>
        <p:spPr>
          <a:xfrm>
            <a:off x="1343025" y="2724150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261" name="Google Shape;261;p11"/>
          <p:cNvSpPr txBox="1"/>
          <p:nvPr/>
        </p:nvSpPr>
        <p:spPr>
          <a:xfrm>
            <a:off x="3682676" y="1466166"/>
            <a:ext cx="8258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(same)</a:t>
            </a:r>
            <a:endParaRPr/>
          </a:p>
        </p:txBody>
      </p:sp>
      <p:sp>
        <p:nvSpPr>
          <p:cNvPr id="262" name="Google Shape;262;p11"/>
          <p:cNvSpPr txBox="1"/>
          <p:nvPr/>
        </p:nvSpPr>
        <p:spPr>
          <a:xfrm>
            <a:off x="5529530" y="1594383"/>
            <a:ext cx="5952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</a:t>
            </a:r>
            <a:endParaRPr/>
          </a:p>
        </p:txBody>
      </p:sp>
      <p:sp>
        <p:nvSpPr>
          <p:cNvPr id="263" name="Google Shape;263;p11"/>
          <p:cNvSpPr txBox="1"/>
          <p:nvPr/>
        </p:nvSpPr>
        <p:spPr>
          <a:xfrm>
            <a:off x="6727718" y="1486584"/>
            <a:ext cx="8258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(same)</a:t>
            </a:r>
            <a:endParaRPr/>
          </a:p>
        </p:txBody>
      </p:sp>
      <p:sp>
        <p:nvSpPr>
          <p:cNvPr id="264" name="Google Shape;264;p11"/>
          <p:cNvSpPr txBox="1"/>
          <p:nvPr/>
        </p:nvSpPr>
        <p:spPr>
          <a:xfrm>
            <a:off x="7728718" y="1594714"/>
            <a:ext cx="5952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</a:t>
            </a:r>
            <a:endParaRPr/>
          </a:p>
        </p:txBody>
      </p:sp>
      <p:sp>
        <p:nvSpPr>
          <p:cNvPr id="265" name="Google Shape;265;p11"/>
          <p:cNvSpPr txBox="1"/>
          <p:nvPr/>
        </p:nvSpPr>
        <p:spPr>
          <a:xfrm>
            <a:off x="8814119" y="1963715"/>
            <a:ext cx="1230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Conv+ Pool</a:t>
            </a:r>
            <a:endParaRPr/>
          </a:p>
        </p:txBody>
      </p:sp>
      <p:sp>
        <p:nvSpPr>
          <p:cNvPr id="266" name="Google Shape;266;p11"/>
          <p:cNvSpPr txBox="1"/>
          <p:nvPr/>
        </p:nvSpPr>
        <p:spPr>
          <a:xfrm>
            <a:off x="5816034" y="3497491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3x6</a:t>
            </a:r>
            <a:endParaRPr/>
          </a:p>
        </p:txBody>
      </p:sp>
      <p:cxnSp>
        <p:nvCxnSpPr>
          <p:cNvPr id="267" name="Google Shape;267;p11"/>
          <p:cNvCxnSpPr>
            <a:stCxn id="259" idx="3"/>
            <a:endCxn id="268" idx="0"/>
          </p:cNvCxnSpPr>
          <p:nvPr/>
        </p:nvCxnSpPr>
        <p:spPr>
          <a:xfrm flipH="1">
            <a:off x="5684235" y="1802599"/>
            <a:ext cx="4223400" cy="2081700"/>
          </a:xfrm>
          <a:prstGeom prst="bentConnector4">
            <a:avLst>
              <a:gd name="adj1" fmla="val -5413"/>
              <a:gd name="adj2" fmla="val 71965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9" name="Google Shape;269;p11"/>
          <p:cNvCxnSpPr>
            <a:stCxn id="268" idx="2"/>
            <a:endCxn id="270" idx="0"/>
          </p:cNvCxnSpPr>
          <p:nvPr/>
        </p:nvCxnSpPr>
        <p:spPr>
          <a:xfrm>
            <a:off x="5684301" y="4693641"/>
            <a:ext cx="0" cy="44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1" name="Google Shape;271;p11"/>
          <p:cNvCxnSpPr>
            <a:stCxn id="270" idx="2"/>
          </p:cNvCxnSpPr>
          <p:nvPr/>
        </p:nvCxnSpPr>
        <p:spPr>
          <a:xfrm>
            <a:off x="5684299" y="5391834"/>
            <a:ext cx="0" cy="28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2" name="Google Shape;272;p11"/>
          <p:cNvSpPr/>
          <p:nvPr/>
        </p:nvSpPr>
        <p:spPr>
          <a:xfrm>
            <a:off x="4579075" y="5676900"/>
            <a:ext cx="2221770" cy="485775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/>
          </a:p>
        </p:txBody>
      </p:sp>
      <p:sp>
        <p:nvSpPr>
          <p:cNvPr id="273" name="Google Shape;273;p11"/>
          <p:cNvSpPr txBox="1"/>
          <p:nvPr/>
        </p:nvSpPr>
        <p:spPr>
          <a:xfrm>
            <a:off x="5778445" y="4750132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18x1</a:t>
            </a:r>
            <a:endParaRPr/>
          </a:p>
        </p:txBody>
      </p:sp>
      <p:cxnSp>
        <p:nvCxnSpPr>
          <p:cNvPr id="274" name="Google Shape;274;p11"/>
          <p:cNvCxnSpPr>
            <a:stCxn id="272" idx="3"/>
            <a:endCxn id="275" idx="1"/>
          </p:cNvCxnSpPr>
          <p:nvPr/>
        </p:nvCxnSpPr>
        <p:spPr>
          <a:xfrm rot="10800000" flipH="1">
            <a:off x="6800845" y="5915588"/>
            <a:ext cx="621300" cy="4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5" name="Google Shape;275;p11"/>
          <p:cNvSpPr txBox="1"/>
          <p:nvPr/>
        </p:nvSpPr>
        <p:spPr>
          <a:xfrm>
            <a:off x="7422209" y="5730877"/>
            <a:ext cx="11748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 or Cat</a:t>
            </a:r>
            <a:endParaRPr/>
          </a:p>
        </p:txBody>
      </p:sp>
      <p:pic>
        <p:nvPicPr>
          <p:cNvPr id="268" name="Google Shape;26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925" y="3884388"/>
            <a:ext cx="1900751" cy="80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8348" y="5138415"/>
            <a:ext cx="4951901" cy="25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2949" y="3526933"/>
            <a:ext cx="1833315" cy="25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1"/>
          <p:cNvSpPr txBox="1"/>
          <p:nvPr/>
        </p:nvSpPr>
        <p:spPr>
          <a:xfrm>
            <a:off x="8387044" y="1617933"/>
            <a:ext cx="502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- -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lang="en-IN" sz="3959">
                <a:solidFill>
                  <a:srgbClr val="FF0000"/>
                </a:solidFill>
              </a:rPr>
              <a:t>N-</a:t>
            </a:r>
            <a:r>
              <a:rPr lang="en-IN" sz="3959"/>
              <a:t>Conv + Pool Cascade</a:t>
            </a:r>
            <a:endParaRPr/>
          </a:p>
        </p:txBody>
      </p:sp>
      <p:sp>
        <p:nvSpPr>
          <p:cNvPr id="283" name="Google Shape;283;p12"/>
          <p:cNvSpPr/>
          <p:nvPr/>
        </p:nvSpPr>
        <p:spPr>
          <a:xfrm>
            <a:off x="742950" y="1085850"/>
            <a:ext cx="2038070" cy="147844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3076575" y="10858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5634037" y="13525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2"/>
          <p:cNvSpPr/>
          <p:nvPr/>
        </p:nvSpPr>
        <p:spPr>
          <a:xfrm>
            <a:off x="7229754" y="1215473"/>
            <a:ext cx="923925" cy="809625"/>
          </a:xfrm>
          <a:prstGeom prst="rect">
            <a:avLst/>
          </a:prstGeom>
          <a:solidFill>
            <a:srgbClr val="FFBFBD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9231126" y="1430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2"/>
          <p:cNvSpPr txBox="1"/>
          <p:nvPr/>
        </p:nvSpPr>
        <p:spPr>
          <a:xfrm>
            <a:off x="1343025" y="2724150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289" name="Google Shape;289;p12"/>
          <p:cNvSpPr/>
          <p:nvPr/>
        </p:nvSpPr>
        <p:spPr>
          <a:xfrm>
            <a:off x="3228975" y="12382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2"/>
          <p:cNvSpPr/>
          <p:nvPr/>
        </p:nvSpPr>
        <p:spPr>
          <a:xfrm>
            <a:off x="3381375" y="13906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2"/>
          <p:cNvSpPr/>
          <p:nvPr/>
        </p:nvSpPr>
        <p:spPr>
          <a:xfrm>
            <a:off x="5786437" y="15049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2"/>
          <p:cNvSpPr/>
          <p:nvPr/>
        </p:nvSpPr>
        <p:spPr>
          <a:xfrm>
            <a:off x="5938837" y="16573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2"/>
          <p:cNvSpPr/>
          <p:nvPr/>
        </p:nvSpPr>
        <p:spPr>
          <a:xfrm>
            <a:off x="7382154" y="13678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2"/>
          <p:cNvSpPr/>
          <p:nvPr/>
        </p:nvSpPr>
        <p:spPr>
          <a:xfrm>
            <a:off x="7534554" y="15202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7686954" y="16726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2"/>
          <p:cNvSpPr/>
          <p:nvPr/>
        </p:nvSpPr>
        <p:spPr>
          <a:xfrm>
            <a:off x="7839354" y="18250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7991754" y="19774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"/>
          <p:cNvSpPr/>
          <p:nvPr/>
        </p:nvSpPr>
        <p:spPr>
          <a:xfrm>
            <a:off x="9383526" y="15832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9535926" y="17356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2"/>
          <p:cNvSpPr/>
          <p:nvPr/>
        </p:nvSpPr>
        <p:spPr>
          <a:xfrm>
            <a:off x="9688326" y="18880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2"/>
          <p:cNvSpPr/>
          <p:nvPr/>
        </p:nvSpPr>
        <p:spPr>
          <a:xfrm>
            <a:off x="9840726" y="20404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2"/>
          <p:cNvSpPr/>
          <p:nvPr/>
        </p:nvSpPr>
        <p:spPr>
          <a:xfrm>
            <a:off x="9993126" y="2192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6061" y="3776051"/>
            <a:ext cx="1900751" cy="80925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2"/>
          <p:cNvSpPr txBox="1"/>
          <p:nvPr/>
        </p:nvSpPr>
        <p:spPr>
          <a:xfrm>
            <a:off x="6062661" y="3385535"/>
            <a:ext cx="9685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3x6x512</a:t>
            </a:r>
            <a:endParaRPr/>
          </a:p>
        </p:txBody>
      </p:sp>
      <p:cxnSp>
        <p:nvCxnSpPr>
          <p:cNvPr id="305" name="Google Shape;305;p12"/>
          <p:cNvCxnSpPr/>
          <p:nvPr/>
        </p:nvCxnSpPr>
        <p:spPr>
          <a:xfrm>
            <a:off x="10972800" y="2040421"/>
            <a:ext cx="0" cy="11504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" name="Google Shape;306;p12"/>
          <p:cNvCxnSpPr/>
          <p:nvPr/>
        </p:nvCxnSpPr>
        <p:spPr>
          <a:xfrm rot="10800000">
            <a:off x="5786436" y="3209925"/>
            <a:ext cx="519588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" name="Google Shape;307;p12"/>
          <p:cNvCxnSpPr>
            <a:endCxn id="303" idx="0"/>
          </p:cNvCxnSpPr>
          <p:nvPr/>
        </p:nvCxnSpPr>
        <p:spPr>
          <a:xfrm>
            <a:off x="5786436" y="3209951"/>
            <a:ext cx="0" cy="566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8" name="Google Shape;308;p12"/>
          <p:cNvSpPr txBox="1"/>
          <p:nvPr/>
        </p:nvSpPr>
        <p:spPr>
          <a:xfrm>
            <a:off x="10451160" y="1826108"/>
            <a:ext cx="6202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/>
          </a:p>
        </p:txBody>
      </p:sp>
      <p:cxnSp>
        <p:nvCxnSpPr>
          <p:cNvPr id="309" name="Google Shape;309;p12"/>
          <p:cNvCxnSpPr>
            <a:stCxn id="310" idx="2"/>
          </p:cNvCxnSpPr>
          <p:nvPr/>
        </p:nvCxnSpPr>
        <p:spPr>
          <a:xfrm>
            <a:off x="5786436" y="5327359"/>
            <a:ext cx="0" cy="28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1" name="Google Shape;311;p12"/>
          <p:cNvSpPr/>
          <p:nvPr/>
        </p:nvSpPr>
        <p:spPr>
          <a:xfrm>
            <a:off x="4681212" y="5612425"/>
            <a:ext cx="2221770" cy="485775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/>
          </a:p>
        </p:txBody>
      </p:sp>
      <p:sp>
        <p:nvSpPr>
          <p:cNvPr id="312" name="Google Shape;312;p12"/>
          <p:cNvSpPr txBox="1"/>
          <p:nvPr/>
        </p:nvSpPr>
        <p:spPr>
          <a:xfrm>
            <a:off x="5880582" y="4685657"/>
            <a:ext cx="18069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18*1*512 = 9216</a:t>
            </a:r>
            <a:endParaRPr/>
          </a:p>
        </p:txBody>
      </p:sp>
      <p:cxnSp>
        <p:nvCxnSpPr>
          <p:cNvPr id="313" name="Google Shape;313;p12"/>
          <p:cNvCxnSpPr>
            <a:stCxn id="311" idx="3"/>
            <a:endCxn id="314" idx="1"/>
          </p:cNvCxnSpPr>
          <p:nvPr/>
        </p:nvCxnSpPr>
        <p:spPr>
          <a:xfrm rot="10800000" flipH="1">
            <a:off x="6902982" y="5850513"/>
            <a:ext cx="631500" cy="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10" name="Google Shape;31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0485" y="5073940"/>
            <a:ext cx="4951901" cy="253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12"/>
          <p:cNvCxnSpPr>
            <a:stCxn id="303" idx="2"/>
            <a:endCxn id="310" idx="0"/>
          </p:cNvCxnSpPr>
          <p:nvPr/>
        </p:nvCxnSpPr>
        <p:spPr>
          <a:xfrm>
            <a:off x="5786436" y="4585304"/>
            <a:ext cx="0" cy="48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4" name="Google Shape;314;p12"/>
          <p:cNvSpPr txBox="1"/>
          <p:nvPr/>
        </p:nvSpPr>
        <p:spPr>
          <a:xfrm>
            <a:off x="7534554" y="5665764"/>
            <a:ext cx="11748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 or Cat</a:t>
            </a:r>
            <a:endParaRPr/>
          </a:p>
        </p:txBody>
      </p:sp>
      <p:pic>
        <p:nvPicPr>
          <p:cNvPr id="316" name="Google Shape;31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0397" y="1352550"/>
            <a:ext cx="283636" cy="23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7250" y="1619250"/>
            <a:ext cx="283636" cy="23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5940" y="1891646"/>
            <a:ext cx="283636" cy="23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707" y="3776051"/>
            <a:ext cx="1756403" cy="239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 + Pool</a:t>
            </a:r>
            <a:endParaRPr/>
          </a:p>
        </p:txBody>
      </p:sp>
      <p:pic>
        <p:nvPicPr>
          <p:cNvPr id="325" name="Google Shape;3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5923" y="831875"/>
            <a:ext cx="6360153" cy="306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944" y="1789120"/>
            <a:ext cx="1372826" cy="11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2230" y="1789120"/>
            <a:ext cx="1372826" cy="11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8847" y="4161994"/>
            <a:ext cx="5474151" cy="233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39000" y="4161994"/>
            <a:ext cx="5474151" cy="2333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lang="en-IN" sz="3959">
                <a:solidFill>
                  <a:srgbClr val="FF0000"/>
                </a:solidFill>
              </a:rPr>
              <a:t>N-</a:t>
            </a:r>
            <a:r>
              <a:rPr lang="en-IN" sz="3959"/>
              <a:t>Conv + Pool Cascade</a:t>
            </a:r>
            <a:endParaRPr/>
          </a:p>
        </p:txBody>
      </p:sp>
      <p:sp>
        <p:nvSpPr>
          <p:cNvPr id="335" name="Google Shape;335;p14"/>
          <p:cNvSpPr/>
          <p:nvPr/>
        </p:nvSpPr>
        <p:spPr>
          <a:xfrm>
            <a:off x="742950" y="1085850"/>
            <a:ext cx="2038070" cy="147844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3076575" y="10858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4"/>
          <p:cNvSpPr/>
          <p:nvPr/>
        </p:nvSpPr>
        <p:spPr>
          <a:xfrm>
            <a:off x="5634037" y="13525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4"/>
          <p:cNvSpPr/>
          <p:nvPr/>
        </p:nvSpPr>
        <p:spPr>
          <a:xfrm>
            <a:off x="7229754" y="1215473"/>
            <a:ext cx="923925" cy="809625"/>
          </a:xfrm>
          <a:prstGeom prst="rect">
            <a:avLst/>
          </a:prstGeom>
          <a:solidFill>
            <a:srgbClr val="FFBFBD"/>
          </a:solidFill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4"/>
          <p:cNvSpPr/>
          <p:nvPr/>
        </p:nvSpPr>
        <p:spPr>
          <a:xfrm>
            <a:off x="9231126" y="1430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1343025" y="2724150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341" name="Google Shape;341;p14"/>
          <p:cNvSpPr/>
          <p:nvPr/>
        </p:nvSpPr>
        <p:spPr>
          <a:xfrm>
            <a:off x="3228975" y="12382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4"/>
          <p:cNvSpPr/>
          <p:nvPr/>
        </p:nvSpPr>
        <p:spPr>
          <a:xfrm>
            <a:off x="3381375" y="13906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5786437" y="15049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4"/>
          <p:cNvSpPr/>
          <p:nvPr/>
        </p:nvSpPr>
        <p:spPr>
          <a:xfrm>
            <a:off x="5938837" y="16573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4"/>
          <p:cNvSpPr/>
          <p:nvPr/>
        </p:nvSpPr>
        <p:spPr>
          <a:xfrm>
            <a:off x="7382154" y="13678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4"/>
          <p:cNvSpPr/>
          <p:nvPr/>
        </p:nvSpPr>
        <p:spPr>
          <a:xfrm>
            <a:off x="7534554" y="15202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4"/>
          <p:cNvSpPr/>
          <p:nvPr/>
        </p:nvSpPr>
        <p:spPr>
          <a:xfrm>
            <a:off x="7686954" y="16726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4"/>
          <p:cNvSpPr/>
          <p:nvPr/>
        </p:nvSpPr>
        <p:spPr>
          <a:xfrm>
            <a:off x="7839354" y="18250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4"/>
          <p:cNvSpPr/>
          <p:nvPr/>
        </p:nvSpPr>
        <p:spPr>
          <a:xfrm>
            <a:off x="7991754" y="19774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9383526" y="15832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4"/>
          <p:cNvSpPr/>
          <p:nvPr/>
        </p:nvSpPr>
        <p:spPr>
          <a:xfrm>
            <a:off x="9535926" y="17356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4"/>
          <p:cNvSpPr/>
          <p:nvPr/>
        </p:nvSpPr>
        <p:spPr>
          <a:xfrm>
            <a:off x="9688326" y="18880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4"/>
          <p:cNvSpPr/>
          <p:nvPr/>
        </p:nvSpPr>
        <p:spPr>
          <a:xfrm>
            <a:off x="9840726" y="20404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9993126" y="2192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6061" y="3776051"/>
            <a:ext cx="1900751" cy="80925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4"/>
          <p:cNvSpPr txBox="1"/>
          <p:nvPr/>
        </p:nvSpPr>
        <p:spPr>
          <a:xfrm>
            <a:off x="6062661" y="3385535"/>
            <a:ext cx="9685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3x6x512</a:t>
            </a:r>
            <a:endParaRPr/>
          </a:p>
        </p:txBody>
      </p:sp>
      <p:cxnSp>
        <p:nvCxnSpPr>
          <p:cNvPr id="357" name="Google Shape;357;p14"/>
          <p:cNvCxnSpPr/>
          <p:nvPr/>
        </p:nvCxnSpPr>
        <p:spPr>
          <a:xfrm>
            <a:off x="10972800" y="2040421"/>
            <a:ext cx="0" cy="11504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" name="Google Shape;358;p14"/>
          <p:cNvCxnSpPr/>
          <p:nvPr/>
        </p:nvCxnSpPr>
        <p:spPr>
          <a:xfrm rot="10800000">
            <a:off x="5786436" y="3209925"/>
            <a:ext cx="519588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" name="Google Shape;359;p14"/>
          <p:cNvCxnSpPr>
            <a:endCxn id="355" idx="0"/>
          </p:cNvCxnSpPr>
          <p:nvPr/>
        </p:nvCxnSpPr>
        <p:spPr>
          <a:xfrm>
            <a:off x="5786436" y="3209951"/>
            <a:ext cx="0" cy="566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0" name="Google Shape;360;p14"/>
          <p:cNvSpPr txBox="1"/>
          <p:nvPr/>
        </p:nvSpPr>
        <p:spPr>
          <a:xfrm>
            <a:off x="10451160" y="1826108"/>
            <a:ext cx="6202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/>
          </a:p>
        </p:txBody>
      </p:sp>
      <p:cxnSp>
        <p:nvCxnSpPr>
          <p:cNvPr id="361" name="Google Shape;361;p14"/>
          <p:cNvCxnSpPr>
            <a:stCxn id="362" idx="2"/>
          </p:cNvCxnSpPr>
          <p:nvPr/>
        </p:nvCxnSpPr>
        <p:spPr>
          <a:xfrm>
            <a:off x="5786436" y="5327359"/>
            <a:ext cx="0" cy="28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3" name="Google Shape;363;p14"/>
          <p:cNvSpPr/>
          <p:nvPr/>
        </p:nvSpPr>
        <p:spPr>
          <a:xfrm>
            <a:off x="4681212" y="5612425"/>
            <a:ext cx="2221770" cy="485775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/>
          </a:p>
        </p:txBody>
      </p:sp>
      <p:sp>
        <p:nvSpPr>
          <p:cNvPr id="364" name="Google Shape;364;p14"/>
          <p:cNvSpPr txBox="1"/>
          <p:nvPr/>
        </p:nvSpPr>
        <p:spPr>
          <a:xfrm>
            <a:off x="5880582" y="4685657"/>
            <a:ext cx="18069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18*1*512 = 9216</a:t>
            </a:r>
            <a:endParaRPr/>
          </a:p>
        </p:txBody>
      </p:sp>
      <p:cxnSp>
        <p:nvCxnSpPr>
          <p:cNvPr id="365" name="Google Shape;365;p14"/>
          <p:cNvCxnSpPr>
            <a:stCxn id="363" idx="3"/>
            <a:endCxn id="366" idx="1"/>
          </p:cNvCxnSpPr>
          <p:nvPr/>
        </p:nvCxnSpPr>
        <p:spPr>
          <a:xfrm rot="10800000" flipH="1">
            <a:off x="6902982" y="5850513"/>
            <a:ext cx="631500" cy="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62" name="Google Shape;36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0485" y="5073940"/>
            <a:ext cx="4951901" cy="253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14"/>
          <p:cNvCxnSpPr>
            <a:stCxn id="355" idx="2"/>
            <a:endCxn id="362" idx="0"/>
          </p:cNvCxnSpPr>
          <p:nvPr/>
        </p:nvCxnSpPr>
        <p:spPr>
          <a:xfrm>
            <a:off x="5786436" y="4585304"/>
            <a:ext cx="0" cy="48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6" name="Google Shape;366;p14"/>
          <p:cNvSpPr txBox="1"/>
          <p:nvPr/>
        </p:nvSpPr>
        <p:spPr>
          <a:xfrm>
            <a:off x="7534554" y="5665764"/>
            <a:ext cx="11748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 or Cat</a:t>
            </a:r>
            <a:endParaRPr/>
          </a:p>
        </p:txBody>
      </p:sp>
      <p:pic>
        <p:nvPicPr>
          <p:cNvPr id="368" name="Google Shape;36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0397" y="1352550"/>
            <a:ext cx="283636" cy="23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7250" y="1619250"/>
            <a:ext cx="283636" cy="23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5940" y="1891646"/>
            <a:ext cx="283636" cy="23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707" y="3776051"/>
            <a:ext cx="1756403" cy="239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N layer Conv</a:t>
            </a:r>
            <a:endParaRPr/>
          </a:p>
        </p:txBody>
      </p:sp>
      <p:pic>
        <p:nvPicPr>
          <p:cNvPr id="377" name="Google Shape;3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315" y="854627"/>
            <a:ext cx="1915308" cy="1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314" y="2692951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313" y="4531274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6540" y="1426608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6540" y="3216752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6540" y="5077368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0041" y="1040850"/>
            <a:ext cx="1482063" cy="124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0039" y="2887181"/>
            <a:ext cx="1482063" cy="124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0040" y="4733513"/>
            <a:ext cx="1482063" cy="124163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5"/>
          <p:cNvSpPr/>
          <p:nvPr/>
        </p:nvSpPr>
        <p:spPr>
          <a:xfrm>
            <a:off x="6146770" y="2444485"/>
            <a:ext cx="228600" cy="324873"/>
          </a:xfrm>
          <a:prstGeom prst="mathPlus">
            <a:avLst>
              <a:gd name="adj1" fmla="val 23520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5"/>
          <p:cNvSpPr/>
          <p:nvPr/>
        </p:nvSpPr>
        <p:spPr>
          <a:xfrm>
            <a:off x="6146770" y="4268728"/>
            <a:ext cx="228600" cy="324873"/>
          </a:xfrm>
          <a:prstGeom prst="mathPlus">
            <a:avLst>
              <a:gd name="adj1" fmla="val 23520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3222" y="2582649"/>
            <a:ext cx="1482063" cy="124163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5"/>
          <p:cNvSpPr/>
          <p:nvPr/>
        </p:nvSpPr>
        <p:spPr>
          <a:xfrm>
            <a:off x="7278359" y="3341315"/>
            <a:ext cx="371475" cy="3048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N layer Conv – M Feature Maps</a:t>
            </a:r>
            <a:endParaRPr/>
          </a:p>
        </p:txBody>
      </p:sp>
      <p:pic>
        <p:nvPicPr>
          <p:cNvPr id="396" name="Google Shape;39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5" y="866850"/>
            <a:ext cx="1915308" cy="1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4" y="2705174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3" y="4543497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1438831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3228975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5089591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1618" y="2552774"/>
            <a:ext cx="1482063" cy="124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143883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4" name="Google Shape;40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3228975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5" name="Google Shape;4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508959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6" name="Google Shape;40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4018" y="2705174"/>
            <a:ext cx="1482063" cy="12416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7" name="Google Shape;40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143883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8" name="Google Shape;40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3228975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9" name="Google Shape;40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508959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1438831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1" name="Google Shape;41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3228975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2" name="Google Shape;4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5089591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3" name="Google Shape;4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1438831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4" name="Google Shape;41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3228975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5" name="Google Shape;41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5089591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6" name="Google Shape;41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1438831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7" name="Google Shape;41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3228975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8" name="Google Shape;4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5089591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9" name="Google Shape;41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6418" y="2857574"/>
            <a:ext cx="1482063" cy="1241636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0" name="Google Shape;42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8818" y="3009974"/>
            <a:ext cx="1482063" cy="1241636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51218" y="3162374"/>
            <a:ext cx="1482063" cy="1241636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2" name="Google Shape;42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3618" y="3314774"/>
            <a:ext cx="1482063" cy="124163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3" name="Google Shape;423;p16"/>
          <p:cNvSpPr/>
          <p:nvPr/>
        </p:nvSpPr>
        <p:spPr>
          <a:xfrm>
            <a:off x="0" y="6437241"/>
            <a:ext cx="67965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demo here - </a:t>
            </a:r>
            <a:r>
              <a:rPr lang="en-IN" dirty="0">
                <a:sym typeface="Calibri"/>
              </a:rPr>
              <a:t>http://cs231n.github.io/assets/conv-demo/index.html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lang="en-IN" sz="3959">
                <a:solidFill>
                  <a:srgbClr val="FF0000"/>
                </a:solidFill>
              </a:rPr>
              <a:t>N-</a:t>
            </a:r>
            <a:r>
              <a:rPr lang="en-IN" sz="3959"/>
              <a:t>Conv + Pool Cascade</a:t>
            </a:r>
            <a:endParaRPr/>
          </a:p>
        </p:txBody>
      </p:sp>
      <p:sp>
        <p:nvSpPr>
          <p:cNvPr id="429" name="Google Shape;429;p17"/>
          <p:cNvSpPr/>
          <p:nvPr/>
        </p:nvSpPr>
        <p:spPr>
          <a:xfrm>
            <a:off x="742950" y="1085850"/>
            <a:ext cx="2038070" cy="147844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7"/>
          <p:cNvSpPr/>
          <p:nvPr/>
        </p:nvSpPr>
        <p:spPr>
          <a:xfrm>
            <a:off x="3076575" y="10858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7"/>
          <p:cNvSpPr/>
          <p:nvPr/>
        </p:nvSpPr>
        <p:spPr>
          <a:xfrm>
            <a:off x="5634037" y="13525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7"/>
          <p:cNvSpPr/>
          <p:nvPr/>
        </p:nvSpPr>
        <p:spPr>
          <a:xfrm>
            <a:off x="7229754" y="12154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7"/>
          <p:cNvSpPr/>
          <p:nvPr/>
        </p:nvSpPr>
        <p:spPr>
          <a:xfrm>
            <a:off x="9231126" y="1430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7"/>
          <p:cNvSpPr txBox="1"/>
          <p:nvPr/>
        </p:nvSpPr>
        <p:spPr>
          <a:xfrm>
            <a:off x="1343025" y="2724150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435" name="Google Shape;435;p17"/>
          <p:cNvSpPr/>
          <p:nvPr/>
        </p:nvSpPr>
        <p:spPr>
          <a:xfrm>
            <a:off x="3228975" y="12382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7"/>
          <p:cNvSpPr/>
          <p:nvPr/>
        </p:nvSpPr>
        <p:spPr>
          <a:xfrm>
            <a:off x="3381375" y="13906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7"/>
          <p:cNvSpPr/>
          <p:nvPr/>
        </p:nvSpPr>
        <p:spPr>
          <a:xfrm>
            <a:off x="5786437" y="15049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7"/>
          <p:cNvSpPr/>
          <p:nvPr/>
        </p:nvSpPr>
        <p:spPr>
          <a:xfrm>
            <a:off x="5938837" y="16573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7"/>
          <p:cNvSpPr/>
          <p:nvPr/>
        </p:nvSpPr>
        <p:spPr>
          <a:xfrm>
            <a:off x="7382154" y="13678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7"/>
          <p:cNvSpPr/>
          <p:nvPr/>
        </p:nvSpPr>
        <p:spPr>
          <a:xfrm>
            <a:off x="7534554" y="15202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7"/>
          <p:cNvSpPr/>
          <p:nvPr/>
        </p:nvSpPr>
        <p:spPr>
          <a:xfrm>
            <a:off x="7686954" y="16726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7"/>
          <p:cNvSpPr/>
          <p:nvPr/>
        </p:nvSpPr>
        <p:spPr>
          <a:xfrm>
            <a:off x="7839354" y="18250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7"/>
          <p:cNvSpPr/>
          <p:nvPr/>
        </p:nvSpPr>
        <p:spPr>
          <a:xfrm>
            <a:off x="7991754" y="19774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7"/>
          <p:cNvSpPr/>
          <p:nvPr/>
        </p:nvSpPr>
        <p:spPr>
          <a:xfrm>
            <a:off x="9383526" y="15832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7"/>
          <p:cNvSpPr/>
          <p:nvPr/>
        </p:nvSpPr>
        <p:spPr>
          <a:xfrm>
            <a:off x="9535926" y="17356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7"/>
          <p:cNvSpPr/>
          <p:nvPr/>
        </p:nvSpPr>
        <p:spPr>
          <a:xfrm>
            <a:off x="9688326" y="18880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7"/>
          <p:cNvSpPr/>
          <p:nvPr/>
        </p:nvSpPr>
        <p:spPr>
          <a:xfrm>
            <a:off x="9840726" y="20404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7"/>
          <p:cNvSpPr/>
          <p:nvPr/>
        </p:nvSpPr>
        <p:spPr>
          <a:xfrm>
            <a:off x="9993126" y="2192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6061" y="3776051"/>
            <a:ext cx="1900751" cy="80925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7"/>
          <p:cNvSpPr txBox="1"/>
          <p:nvPr/>
        </p:nvSpPr>
        <p:spPr>
          <a:xfrm>
            <a:off x="5838903" y="3369778"/>
            <a:ext cx="9685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3x6x512</a:t>
            </a:r>
            <a:endParaRPr/>
          </a:p>
        </p:txBody>
      </p:sp>
      <p:cxnSp>
        <p:nvCxnSpPr>
          <p:cNvPr id="451" name="Google Shape;451;p17"/>
          <p:cNvCxnSpPr/>
          <p:nvPr/>
        </p:nvCxnSpPr>
        <p:spPr>
          <a:xfrm>
            <a:off x="10972800" y="2040421"/>
            <a:ext cx="0" cy="11504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" name="Google Shape;452;p17"/>
          <p:cNvCxnSpPr/>
          <p:nvPr/>
        </p:nvCxnSpPr>
        <p:spPr>
          <a:xfrm rot="10800000">
            <a:off x="5786436" y="3209925"/>
            <a:ext cx="519588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" name="Google Shape;453;p17"/>
          <p:cNvCxnSpPr>
            <a:endCxn id="449" idx="0"/>
          </p:cNvCxnSpPr>
          <p:nvPr/>
        </p:nvCxnSpPr>
        <p:spPr>
          <a:xfrm>
            <a:off x="5786436" y="3209951"/>
            <a:ext cx="0" cy="566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4" name="Google Shape;454;p17"/>
          <p:cNvSpPr txBox="1"/>
          <p:nvPr/>
        </p:nvSpPr>
        <p:spPr>
          <a:xfrm>
            <a:off x="10451160" y="1826108"/>
            <a:ext cx="6202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/>
          </a:p>
        </p:txBody>
      </p:sp>
      <p:cxnSp>
        <p:nvCxnSpPr>
          <p:cNvPr id="455" name="Google Shape;455;p17"/>
          <p:cNvCxnSpPr>
            <a:stCxn id="456" idx="2"/>
          </p:cNvCxnSpPr>
          <p:nvPr/>
        </p:nvCxnSpPr>
        <p:spPr>
          <a:xfrm>
            <a:off x="5786436" y="5327359"/>
            <a:ext cx="0" cy="28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7" name="Google Shape;457;p17"/>
          <p:cNvSpPr/>
          <p:nvPr/>
        </p:nvSpPr>
        <p:spPr>
          <a:xfrm>
            <a:off x="4681212" y="5612425"/>
            <a:ext cx="2221770" cy="485775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/>
          </a:p>
        </p:txBody>
      </p:sp>
      <p:sp>
        <p:nvSpPr>
          <p:cNvPr id="458" name="Google Shape;458;p17"/>
          <p:cNvSpPr txBox="1"/>
          <p:nvPr/>
        </p:nvSpPr>
        <p:spPr>
          <a:xfrm>
            <a:off x="5880582" y="4685657"/>
            <a:ext cx="18069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18*1*512 = 9216</a:t>
            </a:r>
            <a:endParaRPr/>
          </a:p>
        </p:txBody>
      </p:sp>
      <p:cxnSp>
        <p:nvCxnSpPr>
          <p:cNvPr id="459" name="Google Shape;459;p17"/>
          <p:cNvCxnSpPr>
            <a:stCxn id="457" idx="3"/>
            <a:endCxn id="460" idx="1"/>
          </p:cNvCxnSpPr>
          <p:nvPr/>
        </p:nvCxnSpPr>
        <p:spPr>
          <a:xfrm rot="10800000" flipH="1">
            <a:off x="6902982" y="5850513"/>
            <a:ext cx="653100" cy="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456" name="Google Shape;4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0485" y="5073940"/>
            <a:ext cx="4951901" cy="253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17"/>
          <p:cNvCxnSpPr>
            <a:stCxn id="449" idx="2"/>
            <a:endCxn id="456" idx="0"/>
          </p:cNvCxnSpPr>
          <p:nvPr/>
        </p:nvCxnSpPr>
        <p:spPr>
          <a:xfrm>
            <a:off x="5786436" y="4585304"/>
            <a:ext cx="0" cy="48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0" name="Google Shape;460;p17"/>
          <p:cNvSpPr txBox="1"/>
          <p:nvPr/>
        </p:nvSpPr>
        <p:spPr>
          <a:xfrm>
            <a:off x="7556041" y="5665764"/>
            <a:ext cx="11748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 or Cat</a:t>
            </a:r>
            <a:endParaRPr/>
          </a:p>
        </p:txBody>
      </p:sp>
      <p:pic>
        <p:nvPicPr>
          <p:cNvPr id="462" name="Google Shape;46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707" y="3776051"/>
            <a:ext cx="1756403" cy="239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FC Layer</a:t>
            </a:r>
            <a:endParaRPr/>
          </a:p>
        </p:txBody>
      </p:sp>
      <p:pic>
        <p:nvPicPr>
          <p:cNvPr id="468" name="Google Shape;46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32" y="1007866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931" y="1619363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931" y="2230860"/>
            <a:ext cx="4621204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32" y="3638319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4932" y="4249816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4932" y="4799564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77758" y="4249815"/>
            <a:ext cx="5607319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77758" y="4799564"/>
            <a:ext cx="5607319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77757" y="5390679"/>
            <a:ext cx="5607319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4932" y="5349312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4931" y="6031398"/>
            <a:ext cx="1355825" cy="257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FC Layer</a:t>
            </a:r>
            <a:endParaRPr/>
          </a:p>
        </p:txBody>
      </p:sp>
      <p:pic>
        <p:nvPicPr>
          <p:cNvPr id="484" name="Google Shape;4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32" y="1007866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931" y="2230860"/>
            <a:ext cx="4621204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32" y="3638319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931" y="5595969"/>
            <a:ext cx="508599" cy="28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84165" y="5595969"/>
            <a:ext cx="508599" cy="28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91609" y="5569681"/>
            <a:ext cx="508599" cy="280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19"/>
          <p:cNvCxnSpPr/>
          <p:nvPr/>
        </p:nvCxnSpPr>
        <p:spPr>
          <a:xfrm>
            <a:off x="653143" y="1434349"/>
            <a:ext cx="0" cy="7965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1" name="Google Shape;491;p19"/>
          <p:cNvCxnSpPr/>
          <p:nvPr/>
        </p:nvCxnSpPr>
        <p:spPr>
          <a:xfrm flipH="1">
            <a:off x="653143" y="1434349"/>
            <a:ext cx="539931" cy="7965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2" name="Google Shape;492;p19"/>
          <p:cNvCxnSpPr/>
          <p:nvPr/>
        </p:nvCxnSpPr>
        <p:spPr>
          <a:xfrm flipH="1">
            <a:off x="653143" y="1434349"/>
            <a:ext cx="975360" cy="7965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3" name="Google Shape;493;p19"/>
          <p:cNvCxnSpPr/>
          <p:nvPr/>
        </p:nvCxnSpPr>
        <p:spPr>
          <a:xfrm>
            <a:off x="4841966" y="1434349"/>
            <a:ext cx="0" cy="7965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4" name="Google Shape;494;p19"/>
          <p:cNvCxnSpPr/>
          <p:nvPr/>
        </p:nvCxnSpPr>
        <p:spPr>
          <a:xfrm flipH="1">
            <a:off x="4859383" y="1434349"/>
            <a:ext cx="496388" cy="7965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5" name="Google Shape;495;p19"/>
          <p:cNvCxnSpPr/>
          <p:nvPr/>
        </p:nvCxnSpPr>
        <p:spPr>
          <a:xfrm flipH="1">
            <a:off x="4837942" y="1434349"/>
            <a:ext cx="928109" cy="7965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6" name="Google Shape;496;p19"/>
          <p:cNvCxnSpPr/>
          <p:nvPr/>
        </p:nvCxnSpPr>
        <p:spPr>
          <a:xfrm flipH="1">
            <a:off x="2499360" y="1434349"/>
            <a:ext cx="69669" cy="7965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7" name="Google Shape;497;p19"/>
          <p:cNvCxnSpPr/>
          <p:nvPr/>
        </p:nvCxnSpPr>
        <p:spPr>
          <a:xfrm flipH="1">
            <a:off x="2534194" y="1434349"/>
            <a:ext cx="505097" cy="7965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8" name="Google Shape;498;p19"/>
          <p:cNvCxnSpPr/>
          <p:nvPr/>
        </p:nvCxnSpPr>
        <p:spPr>
          <a:xfrm flipH="1">
            <a:off x="2521621" y="1434349"/>
            <a:ext cx="940366" cy="7965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9" name="Google Shape;499;p19"/>
          <p:cNvCxnSpPr>
            <a:endCxn id="487" idx="0"/>
          </p:cNvCxnSpPr>
          <p:nvPr/>
        </p:nvCxnSpPr>
        <p:spPr>
          <a:xfrm>
            <a:off x="719231" y="4064769"/>
            <a:ext cx="0" cy="153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0" name="Google Shape;500;p19"/>
          <p:cNvCxnSpPr>
            <a:endCxn id="487" idx="0"/>
          </p:cNvCxnSpPr>
          <p:nvPr/>
        </p:nvCxnSpPr>
        <p:spPr>
          <a:xfrm flipH="1">
            <a:off x="719231" y="4051569"/>
            <a:ext cx="473700" cy="154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1" name="Google Shape;501;p19"/>
          <p:cNvCxnSpPr>
            <a:endCxn id="487" idx="0"/>
          </p:cNvCxnSpPr>
          <p:nvPr/>
        </p:nvCxnSpPr>
        <p:spPr>
          <a:xfrm flipH="1">
            <a:off x="719231" y="4044969"/>
            <a:ext cx="878700" cy="1551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2" name="Google Shape;502;p19"/>
          <p:cNvCxnSpPr>
            <a:endCxn id="487" idx="0"/>
          </p:cNvCxnSpPr>
          <p:nvPr/>
        </p:nvCxnSpPr>
        <p:spPr>
          <a:xfrm flipH="1">
            <a:off x="719231" y="4041669"/>
            <a:ext cx="1353300" cy="155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3" name="Google Shape;503;p19"/>
          <p:cNvCxnSpPr>
            <a:endCxn id="487" idx="0"/>
          </p:cNvCxnSpPr>
          <p:nvPr/>
        </p:nvCxnSpPr>
        <p:spPr>
          <a:xfrm flipH="1">
            <a:off x="719231" y="4051569"/>
            <a:ext cx="1815000" cy="154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4" name="Google Shape;504;p19"/>
          <p:cNvCxnSpPr>
            <a:endCxn id="487" idx="0"/>
          </p:cNvCxnSpPr>
          <p:nvPr/>
        </p:nvCxnSpPr>
        <p:spPr>
          <a:xfrm flipH="1">
            <a:off x="719231" y="4051569"/>
            <a:ext cx="2164800" cy="154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5" name="Google Shape;505;p19"/>
          <p:cNvCxnSpPr>
            <a:endCxn id="487" idx="0"/>
          </p:cNvCxnSpPr>
          <p:nvPr/>
        </p:nvCxnSpPr>
        <p:spPr>
          <a:xfrm flipH="1">
            <a:off x="719231" y="4041669"/>
            <a:ext cx="2742900" cy="155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6" name="Google Shape;506;p19"/>
          <p:cNvCxnSpPr>
            <a:endCxn id="487" idx="0"/>
          </p:cNvCxnSpPr>
          <p:nvPr/>
        </p:nvCxnSpPr>
        <p:spPr>
          <a:xfrm flipH="1">
            <a:off x="719231" y="4040169"/>
            <a:ext cx="3234600" cy="1555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7" name="Google Shape;507;p19"/>
          <p:cNvCxnSpPr>
            <a:endCxn id="487" idx="0"/>
          </p:cNvCxnSpPr>
          <p:nvPr/>
        </p:nvCxnSpPr>
        <p:spPr>
          <a:xfrm flipH="1">
            <a:off x="719231" y="4039269"/>
            <a:ext cx="3696000" cy="1556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8" name="Google Shape;508;p19"/>
          <p:cNvCxnSpPr>
            <a:endCxn id="487" idx="0"/>
          </p:cNvCxnSpPr>
          <p:nvPr/>
        </p:nvCxnSpPr>
        <p:spPr>
          <a:xfrm flipH="1">
            <a:off x="719231" y="4051569"/>
            <a:ext cx="4140300" cy="154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9" name="Google Shape;509;p19"/>
          <p:cNvCxnSpPr>
            <a:endCxn id="487" idx="0"/>
          </p:cNvCxnSpPr>
          <p:nvPr/>
        </p:nvCxnSpPr>
        <p:spPr>
          <a:xfrm flipH="1">
            <a:off x="719231" y="4039269"/>
            <a:ext cx="4636500" cy="1556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0" name="Google Shape;510;p19"/>
          <p:cNvCxnSpPr>
            <a:endCxn id="487" idx="0"/>
          </p:cNvCxnSpPr>
          <p:nvPr/>
        </p:nvCxnSpPr>
        <p:spPr>
          <a:xfrm flipH="1">
            <a:off x="719231" y="4051569"/>
            <a:ext cx="5046900" cy="154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title"/>
          </p:nvPr>
        </p:nvSpPr>
        <p:spPr>
          <a:xfrm>
            <a:off x="81741" y="1733007"/>
            <a:ext cx="12028517" cy="110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C4: Detection using </a:t>
            </a:r>
            <a:r>
              <a:rPr lang="en-IN" i="1"/>
              <a:t>ConvNets &amp; Sliding Windows</a:t>
            </a:r>
            <a:endParaRPr/>
          </a:p>
        </p:txBody>
      </p:sp>
      <p:sp>
        <p:nvSpPr>
          <p:cNvPr id="88" name="Google Shape;88;p2"/>
          <p:cNvSpPr txBox="1"/>
          <p:nvPr/>
        </p:nvSpPr>
        <p:spPr>
          <a:xfrm>
            <a:off x="3057830" y="298133"/>
            <a:ext cx="6076339" cy="79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290"/>
              <a:buFont typeface="Calibri"/>
              <a:buNone/>
            </a:pPr>
            <a:r>
              <a:rPr lang="en-IN" sz="429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Object Detection D to Y</a:t>
            </a: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1512163" y="2967335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ConvNets Refresher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ConvNets and Sliding Window Efficiency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 Conv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OverFeat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Filters</a:t>
            </a:r>
            <a:endParaRPr/>
          </a:p>
        </p:txBody>
      </p:sp>
      <p:pic>
        <p:nvPicPr>
          <p:cNvPr id="517" name="Google Shape;51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5312" y="1319085"/>
            <a:ext cx="5416128" cy="361251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0"/>
          <p:cNvSpPr txBox="1"/>
          <p:nvPr/>
        </p:nvSpPr>
        <p:spPr>
          <a:xfrm>
            <a:off x="5719967" y="5126884"/>
            <a:ext cx="752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/>
          </a:p>
        </p:txBody>
      </p:sp>
      <p:sp>
        <p:nvSpPr>
          <p:cNvPr id="519" name="Google Shape;519;p20"/>
          <p:cNvSpPr txBox="1"/>
          <p:nvPr/>
        </p:nvSpPr>
        <p:spPr>
          <a:xfrm>
            <a:off x="0" y="6611779"/>
            <a:ext cx="147348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Credits – See description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Filters Example</a:t>
            </a:r>
            <a:endParaRPr/>
          </a:p>
        </p:txBody>
      </p:sp>
      <p:pic>
        <p:nvPicPr>
          <p:cNvPr id="526" name="Google Shape;526;p21"/>
          <p:cNvPicPr preferRelativeResize="0"/>
          <p:nvPr/>
        </p:nvPicPr>
        <p:blipFill rotWithShape="1">
          <a:blip r:embed="rId3">
            <a:alphaModFix/>
          </a:blip>
          <a:srcRect t="46042" b="41030"/>
          <a:stretch/>
        </p:blipFill>
        <p:spPr>
          <a:xfrm>
            <a:off x="6287588" y="1201382"/>
            <a:ext cx="5324420" cy="114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4381" y="1638337"/>
            <a:ext cx="1447267" cy="14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1"/>
          <p:cNvPicPr preferRelativeResize="0"/>
          <p:nvPr/>
        </p:nvPicPr>
        <p:blipFill rotWithShape="1">
          <a:blip r:embed="rId3">
            <a:alphaModFix/>
          </a:blip>
          <a:srcRect t="58741"/>
          <a:stretch/>
        </p:blipFill>
        <p:spPr>
          <a:xfrm>
            <a:off x="6287588" y="2351173"/>
            <a:ext cx="5324420" cy="360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1"/>
          <p:cNvPicPr preferRelativeResize="0"/>
          <p:nvPr/>
        </p:nvPicPr>
        <p:blipFill rotWithShape="1">
          <a:blip r:embed="rId3">
            <a:alphaModFix/>
          </a:blip>
          <a:srcRect t="6563" b="80509"/>
          <a:stretch/>
        </p:blipFill>
        <p:spPr>
          <a:xfrm>
            <a:off x="579992" y="3352658"/>
            <a:ext cx="5412968" cy="114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1"/>
          <p:cNvPicPr preferRelativeResize="0"/>
          <p:nvPr/>
        </p:nvPicPr>
        <p:blipFill rotWithShape="1">
          <a:blip r:embed="rId3">
            <a:alphaModFix/>
          </a:blip>
          <a:srcRect t="33117" r="72710" b="53957"/>
          <a:stretch/>
        </p:blipFill>
        <p:spPr>
          <a:xfrm>
            <a:off x="6287588" y="1160094"/>
            <a:ext cx="1477221" cy="114978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1"/>
          <p:cNvSpPr txBox="1"/>
          <p:nvPr/>
        </p:nvSpPr>
        <p:spPr>
          <a:xfrm>
            <a:off x="0" y="6611779"/>
            <a:ext cx="1473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Credits – See description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Classification</a:t>
            </a:r>
            <a:endParaRPr/>
          </a:p>
        </p:txBody>
      </p:sp>
      <p:pic>
        <p:nvPicPr>
          <p:cNvPr id="537" name="Google Shape;53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3663" y="1027643"/>
            <a:ext cx="946073" cy="82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8600" y="995711"/>
            <a:ext cx="946073" cy="828283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2"/>
          <p:cNvSpPr/>
          <p:nvPr/>
        </p:nvSpPr>
        <p:spPr>
          <a:xfrm>
            <a:off x="777167" y="1021833"/>
            <a:ext cx="828283" cy="82828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2"/>
          <p:cNvSpPr/>
          <p:nvPr/>
        </p:nvSpPr>
        <p:spPr>
          <a:xfrm>
            <a:off x="777166" y="1327117"/>
            <a:ext cx="828283" cy="21771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2"/>
          <p:cNvSpPr/>
          <p:nvPr/>
        </p:nvSpPr>
        <p:spPr>
          <a:xfrm rot="5400000">
            <a:off x="6285034" y="995713"/>
            <a:ext cx="828283" cy="82828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2"/>
          <p:cNvSpPr/>
          <p:nvPr/>
        </p:nvSpPr>
        <p:spPr>
          <a:xfrm rot="5400000">
            <a:off x="6285033" y="1300997"/>
            <a:ext cx="828283" cy="21771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7949" y="1027643"/>
            <a:ext cx="946074" cy="82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9956" y="995711"/>
            <a:ext cx="946073" cy="82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7166" y="2138490"/>
            <a:ext cx="2952764" cy="29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85034" y="2138490"/>
            <a:ext cx="2952764" cy="29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7165" y="2618102"/>
            <a:ext cx="2952764" cy="29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165" y="3155762"/>
            <a:ext cx="2952764" cy="29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78205" y="2615455"/>
            <a:ext cx="2952764" cy="29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78205" y="3153115"/>
            <a:ext cx="2952764" cy="29875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2"/>
          <p:cNvSpPr txBox="1"/>
          <p:nvPr/>
        </p:nvSpPr>
        <p:spPr>
          <a:xfrm>
            <a:off x="3764670" y="2582814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endParaRPr/>
          </a:p>
        </p:txBody>
      </p:sp>
      <p:sp>
        <p:nvSpPr>
          <p:cNvPr id="552" name="Google Shape;552;p22"/>
          <p:cNvSpPr txBox="1"/>
          <p:nvPr/>
        </p:nvSpPr>
        <p:spPr>
          <a:xfrm>
            <a:off x="3764670" y="308253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553" name="Google Shape;553;p22"/>
          <p:cNvSpPr txBox="1"/>
          <p:nvPr/>
        </p:nvSpPr>
        <p:spPr>
          <a:xfrm>
            <a:off x="9307514" y="25419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554" name="Google Shape;554;p22"/>
          <p:cNvSpPr txBox="1"/>
          <p:nvPr/>
        </p:nvSpPr>
        <p:spPr>
          <a:xfrm>
            <a:off x="9307514" y="3041672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endParaRPr/>
          </a:p>
        </p:txBody>
      </p:sp>
      <p:sp>
        <p:nvSpPr>
          <p:cNvPr id="555" name="Google Shape;555;p22"/>
          <p:cNvSpPr txBox="1"/>
          <p:nvPr/>
        </p:nvSpPr>
        <p:spPr>
          <a:xfrm>
            <a:off x="932261" y="64996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sp>
        <p:nvSpPr>
          <p:cNvPr id="556" name="Google Shape;556;p22"/>
          <p:cNvSpPr txBox="1"/>
          <p:nvPr/>
        </p:nvSpPr>
        <p:spPr>
          <a:xfrm>
            <a:off x="6440132" y="658311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pic>
        <p:nvPicPr>
          <p:cNvPr id="557" name="Google Shape;5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09770" y="4150832"/>
            <a:ext cx="946073" cy="82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5482" y="4164040"/>
            <a:ext cx="930987" cy="8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2"/>
          <p:cNvSpPr/>
          <p:nvPr/>
        </p:nvSpPr>
        <p:spPr>
          <a:xfrm>
            <a:off x="6338530" y="4150831"/>
            <a:ext cx="828283" cy="82828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2"/>
          <p:cNvSpPr/>
          <p:nvPr/>
        </p:nvSpPr>
        <p:spPr>
          <a:xfrm>
            <a:off x="6338529" y="4456115"/>
            <a:ext cx="828283" cy="2177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2"/>
          <p:cNvSpPr txBox="1"/>
          <p:nvPr/>
        </p:nvSpPr>
        <p:spPr>
          <a:xfrm>
            <a:off x="6493624" y="377896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sp>
        <p:nvSpPr>
          <p:cNvPr id="562" name="Google Shape;562;p22"/>
          <p:cNvSpPr/>
          <p:nvPr/>
        </p:nvSpPr>
        <p:spPr>
          <a:xfrm rot="5400000">
            <a:off x="6358984" y="4453581"/>
            <a:ext cx="828283" cy="2177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20662" y="5103345"/>
            <a:ext cx="2952764" cy="29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20009" y="5521284"/>
            <a:ext cx="2952764" cy="29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38529" y="5929378"/>
            <a:ext cx="2952764" cy="29875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2"/>
          <p:cNvSpPr txBox="1"/>
          <p:nvPr/>
        </p:nvSpPr>
        <p:spPr>
          <a:xfrm>
            <a:off x="9307514" y="5485996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  <p:sp>
        <p:nvSpPr>
          <p:cNvPr id="567" name="Google Shape;567;p22"/>
          <p:cNvSpPr txBox="1"/>
          <p:nvPr/>
        </p:nvSpPr>
        <p:spPr>
          <a:xfrm>
            <a:off x="9307514" y="5858802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  <p:pic>
        <p:nvPicPr>
          <p:cNvPr id="568" name="Google Shape;568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843662" y="4259688"/>
            <a:ext cx="946074" cy="82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27948" y="4255648"/>
            <a:ext cx="930987" cy="8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22"/>
          <p:cNvSpPr/>
          <p:nvPr/>
        </p:nvSpPr>
        <p:spPr>
          <a:xfrm>
            <a:off x="777166" y="4242439"/>
            <a:ext cx="828283" cy="82828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2"/>
          <p:cNvSpPr/>
          <p:nvPr/>
        </p:nvSpPr>
        <p:spPr>
          <a:xfrm>
            <a:off x="777165" y="4547723"/>
            <a:ext cx="828283" cy="2177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2"/>
          <p:cNvSpPr txBox="1"/>
          <p:nvPr/>
        </p:nvSpPr>
        <p:spPr>
          <a:xfrm>
            <a:off x="932260" y="387057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sp>
        <p:nvSpPr>
          <p:cNvPr id="573" name="Google Shape;573;p22"/>
          <p:cNvSpPr/>
          <p:nvPr/>
        </p:nvSpPr>
        <p:spPr>
          <a:xfrm rot="5400000">
            <a:off x="994591" y="4761684"/>
            <a:ext cx="393424" cy="2177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7165" y="5190058"/>
            <a:ext cx="2952764" cy="29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2408" y="5573141"/>
            <a:ext cx="2952764" cy="29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2408" y="5968286"/>
            <a:ext cx="2952764" cy="29875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2"/>
          <p:cNvSpPr txBox="1"/>
          <p:nvPr/>
        </p:nvSpPr>
        <p:spPr>
          <a:xfrm>
            <a:off x="3764671" y="5499091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/>
          </a:p>
        </p:txBody>
      </p:sp>
      <p:sp>
        <p:nvSpPr>
          <p:cNvPr id="578" name="Google Shape;578;p22"/>
          <p:cNvSpPr txBox="1"/>
          <p:nvPr/>
        </p:nvSpPr>
        <p:spPr>
          <a:xfrm>
            <a:off x="3764671" y="5871897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579" name="Google Shape;579;p22"/>
          <p:cNvSpPr txBox="1"/>
          <p:nvPr/>
        </p:nvSpPr>
        <p:spPr>
          <a:xfrm>
            <a:off x="296091" y="2615455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580" name="Google Shape;580;p22"/>
          <p:cNvSpPr txBox="1"/>
          <p:nvPr/>
        </p:nvSpPr>
        <p:spPr>
          <a:xfrm>
            <a:off x="296091" y="3062731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581" name="Google Shape;581;p22"/>
          <p:cNvSpPr txBox="1"/>
          <p:nvPr/>
        </p:nvSpPr>
        <p:spPr>
          <a:xfrm>
            <a:off x="5917409" y="2612392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582" name="Google Shape;582;p22"/>
          <p:cNvSpPr txBox="1"/>
          <p:nvPr/>
        </p:nvSpPr>
        <p:spPr>
          <a:xfrm>
            <a:off x="5917409" y="3059668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583" name="Google Shape;583;p22"/>
          <p:cNvSpPr txBox="1"/>
          <p:nvPr/>
        </p:nvSpPr>
        <p:spPr>
          <a:xfrm>
            <a:off x="437029" y="5521010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584" name="Google Shape;584;p22"/>
          <p:cNvSpPr txBox="1"/>
          <p:nvPr/>
        </p:nvSpPr>
        <p:spPr>
          <a:xfrm>
            <a:off x="437029" y="596828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585" name="Google Shape;585;p22"/>
          <p:cNvSpPr txBox="1"/>
          <p:nvPr/>
        </p:nvSpPr>
        <p:spPr>
          <a:xfrm>
            <a:off x="6013384" y="545043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586" name="Google Shape;586;p22"/>
          <p:cNvSpPr txBox="1"/>
          <p:nvPr/>
        </p:nvSpPr>
        <p:spPr>
          <a:xfrm>
            <a:off x="6013384" y="5897710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587" name="Google Shape;587;p22"/>
          <p:cNvSpPr txBox="1"/>
          <p:nvPr/>
        </p:nvSpPr>
        <p:spPr>
          <a:xfrm>
            <a:off x="1668198" y="3419981"/>
            <a:ext cx="21591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100% Horizontal Line</a:t>
            </a:r>
            <a:endParaRPr/>
          </a:p>
        </p:txBody>
      </p:sp>
      <p:sp>
        <p:nvSpPr>
          <p:cNvPr id="588" name="Google Shape;588;p22"/>
          <p:cNvSpPr txBox="1"/>
          <p:nvPr/>
        </p:nvSpPr>
        <p:spPr>
          <a:xfrm>
            <a:off x="7224897" y="3396516"/>
            <a:ext cx="18993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100% Vertical Line</a:t>
            </a:r>
            <a:endParaRPr/>
          </a:p>
        </p:txBody>
      </p:sp>
      <p:sp>
        <p:nvSpPr>
          <p:cNvPr id="589" name="Google Shape;589;p22"/>
          <p:cNvSpPr txBox="1"/>
          <p:nvPr/>
        </p:nvSpPr>
        <p:spPr>
          <a:xfrm>
            <a:off x="867338" y="6223511"/>
            <a:ext cx="31066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Most probably a horizontal line</a:t>
            </a:r>
            <a:endParaRPr/>
          </a:p>
        </p:txBody>
      </p:sp>
      <p:sp>
        <p:nvSpPr>
          <p:cNvPr id="590" name="Google Shape;590;p22"/>
          <p:cNvSpPr txBox="1"/>
          <p:nvPr/>
        </p:nvSpPr>
        <p:spPr>
          <a:xfrm>
            <a:off x="6197139" y="6199689"/>
            <a:ext cx="45958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50% Probability for horizontal and vertical lines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Softmax</a:t>
            </a:r>
            <a:endParaRPr/>
          </a:p>
        </p:txBody>
      </p:sp>
      <p:pic>
        <p:nvPicPr>
          <p:cNvPr id="597" name="Google Shape;59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5080" y="1534743"/>
            <a:ext cx="1826064" cy="84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2147" y="3100313"/>
            <a:ext cx="1752966" cy="81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3985" y="4639870"/>
            <a:ext cx="1752966" cy="81316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3"/>
          <p:cNvSpPr txBox="1"/>
          <p:nvPr/>
        </p:nvSpPr>
        <p:spPr>
          <a:xfrm>
            <a:off x="252549" y="6670766"/>
            <a:ext cx="69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14042" y="4639870"/>
            <a:ext cx="1752966" cy="84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04099" y="4639870"/>
            <a:ext cx="1826064" cy="84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25080" y="3069473"/>
            <a:ext cx="1826064" cy="84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14042" y="3089010"/>
            <a:ext cx="1777332" cy="82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3"/>
          <p:cNvPicPr preferRelativeResize="0"/>
          <p:nvPr/>
        </p:nvPicPr>
        <p:blipFill rotWithShape="1">
          <a:blip r:embed="rId10">
            <a:alphaModFix/>
          </a:blip>
          <a:srcRect t="46042" b="41030"/>
          <a:stretch/>
        </p:blipFill>
        <p:spPr>
          <a:xfrm>
            <a:off x="6467953" y="991792"/>
            <a:ext cx="5324420" cy="114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3"/>
          <p:cNvPicPr preferRelativeResize="0"/>
          <p:nvPr/>
        </p:nvPicPr>
        <p:blipFill rotWithShape="1">
          <a:blip r:embed="rId10">
            <a:alphaModFix/>
          </a:blip>
          <a:srcRect t="33117" r="72710" b="53957"/>
          <a:stretch/>
        </p:blipFill>
        <p:spPr>
          <a:xfrm>
            <a:off x="6467953" y="950504"/>
            <a:ext cx="1477221" cy="1149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Softmax</a:t>
            </a:r>
            <a:endParaRPr/>
          </a:p>
        </p:txBody>
      </p:sp>
      <p:pic>
        <p:nvPicPr>
          <p:cNvPr id="612" name="Google Shape;612;p24"/>
          <p:cNvPicPr preferRelativeResize="0"/>
          <p:nvPr/>
        </p:nvPicPr>
        <p:blipFill rotWithShape="1">
          <a:blip r:embed="rId3">
            <a:alphaModFix/>
          </a:blip>
          <a:srcRect l="9221" r="9221"/>
          <a:stretch/>
        </p:blipFill>
        <p:spPr>
          <a:xfrm>
            <a:off x="2662522" y="1428606"/>
            <a:ext cx="1752966" cy="189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4"/>
          <p:cNvPicPr preferRelativeResize="0"/>
          <p:nvPr/>
        </p:nvPicPr>
        <p:blipFill rotWithShape="1">
          <a:blip r:embed="rId4">
            <a:alphaModFix/>
          </a:blip>
          <a:srcRect l="42084" t="27632" r="30346" b="31811"/>
          <a:stretch/>
        </p:blipFill>
        <p:spPr>
          <a:xfrm>
            <a:off x="2662522" y="4042608"/>
            <a:ext cx="1747506" cy="171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8535" y="1428606"/>
            <a:ext cx="4067186" cy="189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68535" y="4031722"/>
            <a:ext cx="4067186" cy="189846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4"/>
          <p:cNvSpPr txBox="1"/>
          <p:nvPr/>
        </p:nvSpPr>
        <p:spPr>
          <a:xfrm>
            <a:off x="0" y="6609211"/>
            <a:ext cx="1473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Credits – See description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Complete Conv Net</a:t>
            </a:r>
            <a:endParaRPr/>
          </a:p>
        </p:txBody>
      </p:sp>
      <p:sp>
        <p:nvSpPr>
          <p:cNvPr id="622" name="Google Shape;622;p28"/>
          <p:cNvSpPr/>
          <p:nvPr/>
        </p:nvSpPr>
        <p:spPr>
          <a:xfrm>
            <a:off x="742950" y="1085850"/>
            <a:ext cx="2038070" cy="147844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8"/>
          <p:cNvSpPr/>
          <p:nvPr/>
        </p:nvSpPr>
        <p:spPr>
          <a:xfrm>
            <a:off x="3076575" y="10858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8"/>
          <p:cNvSpPr/>
          <p:nvPr/>
        </p:nvSpPr>
        <p:spPr>
          <a:xfrm>
            <a:off x="5634037" y="13525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8"/>
          <p:cNvSpPr/>
          <p:nvPr/>
        </p:nvSpPr>
        <p:spPr>
          <a:xfrm>
            <a:off x="7229754" y="12154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8"/>
          <p:cNvSpPr/>
          <p:nvPr/>
        </p:nvSpPr>
        <p:spPr>
          <a:xfrm>
            <a:off x="9231126" y="1430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8"/>
          <p:cNvSpPr txBox="1"/>
          <p:nvPr/>
        </p:nvSpPr>
        <p:spPr>
          <a:xfrm>
            <a:off x="1325610" y="25119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628" name="Google Shape;628;p28"/>
          <p:cNvSpPr/>
          <p:nvPr/>
        </p:nvSpPr>
        <p:spPr>
          <a:xfrm>
            <a:off x="3228975" y="12382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8"/>
          <p:cNvSpPr/>
          <p:nvPr/>
        </p:nvSpPr>
        <p:spPr>
          <a:xfrm>
            <a:off x="3381375" y="13906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8"/>
          <p:cNvSpPr/>
          <p:nvPr/>
        </p:nvSpPr>
        <p:spPr>
          <a:xfrm>
            <a:off x="5786437" y="15049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8"/>
          <p:cNvSpPr/>
          <p:nvPr/>
        </p:nvSpPr>
        <p:spPr>
          <a:xfrm>
            <a:off x="5938837" y="16573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8"/>
          <p:cNvSpPr/>
          <p:nvPr/>
        </p:nvSpPr>
        <p:spPr>
          <a:xfrm>
            <a:off x="7382154" y="13678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8"/>
          <p:cNvSpPr/>
          <p:nvPr/>
        </p:nvSpPr>
        <p:spPr>
          <a:xfrm>
            <a:off x="7534554" y="15202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8"/>
          <p:cNvSpPr/>
          <p:nvPr/>
        </p:nvSpPr>
        <p:spPr>
          <a:xfrm>
            <a:off x="7686954" y="16726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8"/>
          <p:cNvSpPr/>
          <p:nvPr/>
        </p:nvSpPr>
        <p:spPr>
          <a:xfrm>
            <a:off x="7839354" y="18250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8"/>
          <p:cNvSpPr/>
          <p:nvPr/>
        </p:nvSpPr>
        <p:spPr>
          <a:xfrm>
            <a:off x="7991754" y="19774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8"/>
          <p:cNvSpPr/>
          <p:nvPr/>
        </p:nvSpPr>
        <p:spPr>
          <a:xfrm>
            <a:off x="9383526" y="15832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8"/>
          <p:cNvSpPr/>
          <p:nvPr/>
        </p:nvSpPr>
        <p:spPr>
          <a:xfrm>
            <a:off x="9535926" y="17356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8"/>
          <p:cNvSpPr/>
          <p:nvPr/>
        </p:nvSpPr>
        <p:spPr>
          <a:xfrm>
            <a:off x="9688326" y="18880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8"/>
          <p:cNvSpPr/>
          <p:nvPr/>
        </p:nvSpPr>
        <p:spPr>
          <a:xfrm>
            <a:off x="9840726" y="20404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8"/>
          <p:cNvSpPr/>
          <p:nvPr/>
        </p:nvSpPr>
        <p:spPr>
          <a:xfrm>
            <a:off x="9993126" y="2192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87118" y="4609018"/>
            <a:ext cx="1900751" cy="809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p28"/>
          <p:cNvCxnSpPr/>
          <p:nvPr/>
        </p:nvCxnSpPr>
        <p:spPr>
          <a:xfrm>
            <a:off x="10972800" y="2040421"/>
            <a:ext cx="0" cy="11504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4" name="Google Shape;644;p28"/>
          <p:cNvCxnSpPr/>
          <p:nvPr/>
        </p:nvCxnSpPr>
        <p:spPr>
          <a:xfrm flipH="1">
            <a:off x="3937493" y="3209926"/>
            <a:ext cx="7044835" cy="38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5" name="Google Shape;645;p28"/>
          <p:cNvSpPr txBox="1"/>
          <p:nvPr/>
        </p:nvSpPr>
        <p:spPr>
          <a:xfrm>
            <a:off x="10451160" y="1826108"/>
            <a:ext cx="6202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/>
          </a:p>
        </p:txBody>
      </p:sp>
      <p:cxnSp>
        <p:nvCxnSpPr>
          <p:cNvPr id="646" name="Google Shape;646;p28"/>
          <p:cNvCxnSpPr>
            <a:stCxn id="647" idx="2"/>
          </p:cNvCxnSpPr>
          <p:nvPr/>
        </p:nvCxnSpPr>
        <p:spPr>
          <a:xfrm>
            <a:off x="5091672" y="5011431"/>
            <a:ext cx="413100" cy="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48" name="Google Shape;648;p28"/>
          <p:cNvSpPr txBox="1"/>
          <p:nvPr/>
        </p:nvSpPr>
        <p:spPr>
          <a:xfrm rot="-5400000">
            <a:off x="3847983" y="3867988"/>
            <a:ext cx="1574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18*512 = 9216</a:t>
            </a:r>
            <a:endParaRPr/>
          </a:p>
        </p:txBody>
      </p:sp>
      <p:pic>
        <p:nvPicPr>
          <p:cNvPr id="647" name="Google Shape;64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3345017" y="4888844"/>
            <a:ext cx="3248137" cy="24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28"/>
          <p:cNvCxnSpPr>
            <a:stCxn id="642" idx="2"/>
            <a:endCxn id="647" idx="0"/>
          </p:cNvCxnSpPr>
          <p:nvPr/>
        </p:nvCxnSpPr>
        <p:spPr>
          <a:xfrm rot="10800000" flipH="1">
            <a:off x="4342120" y="5011544"/>
            <a:ext cx="504300" cy="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50" name="Google Shape;65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4516950" y="4871337"/>
            <a:ext cx="2228930" cy="253419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8"/>
          <p:cNvSpPr txBox="1"/>
          <p:nvPr/>
        </p:nvSpPr>
        <p:spPr>
          <a:xfrm rot="-5400000">
            <a:off x="2751516" y="4747675"/>
            <a:ext cx="11095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3x6(x512)</a:t>
            </a:r>
            <a:endParaRPr/>
          </a:p>
        </p:txBody>
      </p:sp>
      <p:cxnSp>
        <p:nvCxnSpPr>
          <p:cNvPr id="652" name="Google Shape;652;p28"/>
          <p:cNvCxnSpPr>
            <a:endCxn id="642" idx="3"/>
          </p:cNvCxnSpPr>
          <p:nvPr/>
        </p:nvCxnSpPr>
        <p:spPr>
          <a:xfrm>
            <a:off x="3937494" y="3233169"/>
            <a:ext cx="0" cy="830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3" name="Google Shape;653;p28"/>
          <p:cNvSpPr txBox="1"/>
          <p:nvPr/>
        </p:nvSpPr>
        <p:spPr>
          <a:xfrm>
            <a:off x="6009053" y="3861960"/>
            <a:ext cx="8675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Bicycle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/>
          </a:p>
        </p:txBody>
      </p:sp>
      <p:cxnSp>
        <p:nvCxnSpPr>
          <p:cNvPr id="654" name="Google Shape;654;p28"/>
          <p:cNvCxnSpPr/>
          <p:nvPr/>
        </p:nvCxnSpPr>
        <p:spPr>
          <a:xfrm>
            <a:off x="5758125" y="4027434"/>
            <a:ext cx="22750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5" name="Google Shape;655;p28"/>
          <p:cNvCxnSpPr/>
          <p:nvPr/>
        </p:nvCxnSpPr>
        <p:spPr>
          <a:xfrm>
            <a:off x="5758125" y="4355190"/>
            <a:ext cx="22750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6" name="Google Shape;656;p28"/>
          <p:cNvCxnSpPr/>
          <p:nvPr/>
        </p:nvCxnSpPr>
        <p:spPr>
          <a:xfrm>
            <a:off x="5749154" y="4605455"/>
            <a:ext cx="2364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7" name="Google Shape;657;p28"/>
          <p:cNvCxnSpPr/>
          <p:nvPr/>
        </p:nvCxnSpPr>
        <p:spPr>
          <a:xfrm>
            <a:off x="5758125" y="5451306"/>
            <a:ext cx="25092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8" name="Google Shape;658;p28"/>
          <p:cNvCxnSpPr/>
          <p:nvPr/>
        </p:nvCxnSpPr>
        <p:spPr>
          <a:xfrm>
            <a:off x="5749154" y="5694027"/>
            <a:ext cx="2598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9" name="Google Shape;659;p28"/>
          <p:cNvCxnSpPr/>
          <p:nvPr/>
        </p:nvCxnSpPr>
        <p:spPr>
          <a:xfrm>
            <a:off x="5749154" y="6007535"/>
            <a:ext cx="2598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60" name="Google Shape;660;p28"/>
          <p:cNvSpPr txBox="1"/>
          <p:nvPr/>
        </p:nvSpPr>
        <p:spPr>
          <a:xfrm rot="-5400000">
            <a:off x="4989331" y="3996552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  <a:endParaRPr/>
          </a:p>
        </p:txBody>
      </p:sp>
      <p:pic>
        <p:nvPicPr>
          <p:cNvPr id="661" name="Google Shape;66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949" y="3526933"/>
            <a:ext cx="1833315" cy="25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FC Layer Cascade</a:t>
            </a:r>
            <a:endParaRPr/>
          </a:p>
        </p:txBody>
      </p:sp>
      <p:pic>
        <p:nvPicPr>
          <p:cNvPr id="667" name="Google Shape;66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615" y="1170453"/>
            <a:ext cx="303488" cy="513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4499" y="1170453"/>
            <a:ext cx="303488" cy="513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5790" y="1170453"/>
            <a:ext cx="303488" cy="513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4302" y="1170453"/>
            <a:ext cx="303488" cy="513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7735" y="1170453"/>
            <a:ext cx="303488" cy="513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4136" y="1170453"/>
            <a:ext cx="303488" cy="513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0668" y="1170453"/>
            <a:ext cx="303488" cy="513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200" y="1170453"/>
            <a:ext cx="303488" cy="513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3600" y="1170453"/>
            <a:ext cx="303488" cy="513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0800" y="1170453"/>
            <a:ext cx="303488" cy="513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8000" y="1170453"/>
            <a:ext cx="303488" cy="513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50000" y="2616439"/>
            <a:ext cx="303488" cy="245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2939" y="2616439"/>
            <a:ext cx="303488" cy="245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48180" y="2616439"/>
            <a:ext cx="303488" cy="245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78828" y="2616439"/>
            <a:ext cx="303488" cy="245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88307" y="2616439"/>
            <a:ext cx="303488" cy="245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48345" y="3346692"/>
            <a:ext cx="303488" cy="99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4265" y="3346692"/>
            <a:ext cx="303488" cy="99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00185" y="3346692"/>
            <a:ext cx="303488" cy="99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94013" y="3577624"/>
            <a:ext cx="303488" cy="51117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29"/>
          <p:cNvSpPr txBox="1"/>
          <p:nvPr/>
        </p:nvSpPr>
        <p:spPr>
          <a:xfrm>
            <a:off x="5032155" y="801121"/>
            <a:ext cx="1502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Layers</a:t>
            </a:r>
            <a:endParaRPr/>
          </a:p>
        </p:txBody>
      </p:sp>
      <p:sp>
        <p:nvSpPr>
          <p:cNvPr id="688" name="Google Shape;688;p29"/>
          <p:cNvSpPr/>
          <p:nvPr/>
        </p:nvSpPr>
        <p:spPr>
          <a:xfrm>
            <a:off x="1341120" y="801121"/>
            <a:ext cx="8875090" cy="5711439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29"/>
          <p:cNvSpPr/>
          <p:nvPr/>
        </p:nvSpPr>
        <p:spPr>
          <a:xfrm>
            <a:off x="10959327" y="3429000"/>
            <a:ext cx="269966" cy="312187"/>
          </a:xfrm>
          <a:prstGeom prst="mathPlus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29"/>
          <p:cNvSpPr/>
          <p:nvPr/>
        </p:nvSpPr>
        <p:spPr>
          <a:xfrm>
            <a:off x="10927542" y="3943950"/>
            <a:ext cx="301751" cy="223624"/>
          </a:xfrm>
          <a:prstGeom prst="mathMinus">
            <a:avLst>
              <a:gd name="adj1" fmla="val 2352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Complete Conv Net</a:t>
            </a:r>
            <a:endParaRPr/>
          </a:p>
        </p:txBody>
      </p:sp>
      <p:sp>
        <p:nvSpPr>
          <p:cNvPr id="696" name="Google Shape;696;p30"/>
          <p:cNvSpPr/>
          <p:nvPr/>
        </p:nvSpPr>
        <p:spPr>
          <a:xfrm>
            <a:off x="742950" y="1085850"/>
            <a:ext cx="2038070" cy="147844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0"/>
          <p:cNvSpPr/>
          <p:nvPr/>
        </p:nvSpPr>
        <p:spPr>
          <a:xfrm>
            <a:off x="3076575" y="10858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0"/>
          <p:cNvSpPr/>
          <p:nvPr/>
        </p:nvSpPr>
        <p:spPr>
          <a:xfrm>
            <a:off x="5634037" y="13525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0"/>
          <p:cNvSpPr/>
          <p:nvPr/>
        </p:nvSpPr>
        <p:spPr>
          <a:xfrm>
            <a:off x="7229754" y="12154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0"/>
          <p:cNvSpPr/>
          <p:nvPr/>
        </p:nvSpPr>
        <p:spPr>
          <a:xfrm>
            <a:off x="9231126" y="1430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0"/>
          <p:cNvSpPr txBox="1"/>
          <p:nvPr/>
        </p:nvSpPr>
        <p:spPr>
          <a:xfrm>
            <a:off x="1325610" y="25119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702" name="Google Shape;702;p30"/>
          <p:cNvSpPr/>
          <p:nvPr/>
        </p:nvSpPr>
        <p:spPr>
          <a:xfrm>
            <a:off x="3228975" y="12382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0"/>
          <p:cNvSpPr/>
          <p:nvPr/>
        </p:nvSpPr>
        <p:spPr>
          <a:xfrm>
            <a:off x="3381375" y="13906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0"/>
          <p:cNvSpPr/>
          <p:nvPr/>
        </p:nvSpPr>
        <p:spPr>
          <a:xfrm>
            <a:off x="5786437" y="15049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0"/>
          <p:cNvSpPr/>
          <p:nvPr/>
        </p:nvSpPr>
        <p:spPr>
          <a:xfrm>
            <a:off x="5938837" y="16573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0"/>
          <p:cNvSpPr/>
          <p:nvPr/>
        </p:nvSpPr>
        <p:spPr>
          <a:xfrm>
            <a:off x="7382154" y="13678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0"/>
          <p:cNvSpPr/>
          <p:nvPr/>
        </p:nvSpPr>
        <p:spPr>
          <a:xfrm>
            <a:off x="7534554" y="15202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0"/>
          <p:cNvSpPr/>
          <p:nvPr/>
        </p:nvSpPr>
        <p:spPr>
          <a:xfrm>
            <a:off x="7686954" y="16726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0"/>
          <p:cNvSpPr/>
          <p:nvPr/>
        </p:nvSpPr>
        <p:spPr>
          <a:xfrm>
            <a:off x="7839354" y="18250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0"/>
          <p:cNvSpPr/>
          <p:nvPr/>
        </p:nvSpPr>
        <p:spPr>
          <a:xfrm>
            <a:off x="7991754" y="19774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30"/>
          <p:cNvSpPr/>
          <p:nvPr/>
        </p:nvSpPr>
        <p:spPr>
          <a:xfrm>
            <a:off x="9383526" y="15832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0"/>
          <p:cNvSpPr/>
          <p:nvPr/>
        </p:nvSpPr>
        <p:spPr>
          <a:xfrm>
            <a:off x="9535926" y="17356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0"/>
          <p:cNvSpPr/>
          <p:nvPr/>
        </p:nvSpPr>
        <p:spPr>
          <a:xfrm>
            <a:off x="9688326" y="18880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0"/>
          <p:cNvSpPr/>
          <p:nvPr/>
        </p:nvSpPr>
        <p:spPr>
          <a:xfrm>
            <a:off x="9840726" y="20404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0"/>
          <p:cNvSpPr/>
          <p:nvPr/>
        </p:nvSpPr>
        <p:spPr>
          <a:xfrm>
            <a:off x="9993126" y="2192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6" name="Google Shape;71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87118" y="4609018"/>
            <a:ext cx="1900751" cy="809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Google Shape;717;p30"/>
          <p:cNvCxnSpPr/>
          <p:nvPr/>
        </p:nvCxnSpPr>
        <p:spPr>
          <a:xfrm>
            <a:off x="10972800" y="2040421"/>
            <a:ext cx="0" cy="11504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8" name="Google Shape;718;p30"/>
          <p:cNvCxnSpPr/>
          <p:nvPr/>
        </p:nvCxnSpPr>
        <p:spPr>
          <a:xfrm flipH="1">
            <a:off x="3937493" y="3209926"/>
            <a:ext cx="7044835" cy="38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0"/>
          <p:cNvSpPr txBox="1"/>
          <p:nvPr/>
        </p:nvSpPr>
        <p:spPr>
          <a:xfrm>
            <a:off x="10451160" y="1826108"/>
            <a:ext cx="6202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/>
          </a:p>
        </p:txBody>
      </p:sp>
      <p:cxnSp>
        <p:nvCxnSpPr>
          <p:cNvPr id="720" name="Google Shape;720;p30"/>
          <p:cNvCxnSpPr>
            <a:stCxn id="721" idx="2"/>
            <a:endCxn id="722" idx="0"/>
          </p:cNvCxnSpPr>
          <p:nvPr/>
        </p:nvCxnSpPr>
        <p:spPr>
          <a:xfrm>
            <a:off x="5091672" y="5011431"/>
            <a:ext cx="413100" cy="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23" name="Google Shape;723;p30"/>
          <p:cNvSpPr txBox="1"/>
          <p:nvPr/>
        </p:nvSpPr>
        <p:spPr>
          <a:xfrm rot="-5400000">
            <a:off x="3847983" y="3867988"/>
            <a:ext cx="1574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18*512 = 9216</a:t>
            </a:r>
            <a:endParaRPr/>
          </a:p>
        </p:txBody>
      </p:sp>
      <p:pic>
        <p:nvPicPr>
          <p:cNvPr id="721" name="Google Shape;72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3345017" y="4888844"/>
            <a:ext cx="3248137" cy="24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4" name="Google Shape;724;p30"/>
          <p:cNvCxnSpPr>
            <a:stCxn id="716" idx="2"/>
            <a:endCxn id="721" idx="0"/>
          </p:cNvCxnSpPr>
          <p:nvPr/>
        </p:nvCxnSpPr>
        <p:spPr>
          <a:xfrm rot="10800000" flipH="1">
            <a:off x="4342120" y="5011544"/>
            <a:ext cx="504300" cy="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722" name="Google Shape;72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3982695" y="4885506"/>
            <a:ext cx="3297438" cy="25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4765183" y="4884720"/>
            <a:ext cx="3297438" cy="253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30"/>
          <p:cNvCxnSpPr>
            <a:stCxn id="722" idx="2"/>
            <a:endCxn id="725" idx="0"/>
          </p:cNvCxnSpPr>
          <p:nvPr/>
        </p:nvCxnSpPr>
        <p:spPr>
          <a:xfrm rot="10800000" flipH="1">
            <a:off x="5758124" y="5011315"/>
            <a:ext cx="529200" cy="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727" name="Google Shape;727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6065878" y="4907172"/>
            <a:ext cx="2228930" cy="253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8" name="Google Shape;728;p30"/>
          <p:cNvCxnSpPr>
            <a:stCxn id="725" idx="2"/>
            <a:endCxn id="727" idx="0"/>
          </p:cNvCxnSpPr>
          <p:nvPr/>
        </p:nvCxnSpPr>
        <p:spPr>
          <a:xfrm>
            <a:off x="6540612" y="5011429"/>
            <a:ext cx="513000" cy="22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29" name="Google Shape;729;p30"/>
          <p:cNvSpPr txBox="1"/>
          <p:nvPr/>
        </p:nvSpPr>
        <p:spPr>
          <a:xfrm rot="-5400000">
            <a:off x="2751516" y="4747675"/>
            <a:ext cx="11095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3x6(x512)</a:t>
            </a:r>
            <a:endParaRPr/>
          </a:p>
        </p:txBody>
      </p:sp>
      <p:cxnSp>
        <p:nvCxnSpPr>
          <p:cNvPr id="730" name="Google Shape;730;p30"/>
          <p:cNvCxnSpPr>
            <a:endCxn id="716" idx="3"/>
          </p:cNvCxnSpPr>
          <p:nvPr/>
        </p:nvCxnSpPr>
        <p:spPr>
          <a:xfrm>
            <a:off x="3937494" y="3233169"/>
            <a:ext cx="0" cy="830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1" name="Google Shape;731;p30"/>
          <p:cNvSpPr txBox="1"/>
          <p:nvPr/>
        </p:nvSpPr>
        <p:spPr>
          <a:xfrm>
            <a:off x="7557981" y="3897795"/>
            <a:ext cx="8675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Bicycle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/>
          </a:p>
        </p:txBody>
      </p:sp>
      <p:cxnSp>
        <p:nvCxnSpPr>
          <p:cNvPr id="732" name="Google Shape;732;p30"/>
          <p:cNvCxnSpPr/>
          <p:nvPr/>
        </p:nvCxnSpPr>
        <p:spPr>
          <a:xfrm>
            <a:off x="7307053" y="4063269"/>
            <a:ext cx="22750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33" name="Google Shape;733;p30"/>
          <p:cNvCxnSpPr/>
          <p:nvPr/>
        </p:nvCxnSpPr>
        <p:spPr>
          <a:xfrm>
            <a:off x="7307053" y="4391025"/>
            <a:ext cx="22750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34" name="Google Shape;734;p30"/>
          <p:cNvCxnSpPr/>
          <p:nvPr/>
        </p:nvCxnSpPr>
        <p:spPr>
          <a:xfrm>
            <a:off x="7298082" y="4641290"/>
            <a:ext cx="2364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35" name="Google Shape;735;p30"/>
          <p:cNvCxnSpPr/>
          <p:nvPr/>
        </p:nvCxnSpPr>
        <p:spPr>
          <a:xfrm>
            <a:off x="7307053" y="5487141"/>
            <a:ext cx="25092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36" name="Google Shape;736;p30"/>
          <p:cNvCxnSpPr/>
          <p:nvPr/>
        </p:nvCxnSpPr>
        <p:spPr>
          <a:xfrm>
            <a:off x="7298082" y="5729862"/>
            <a:ext cx="2598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37" name="Google Shape;737;p30"/>
          <p:cNvCxnSpPr/>
          <p:nvPr/>
        </p:nvCxnSpPr>
        <p:spPr>
          <a:xfrm>
            <a:off x="7298082" y="6043370"/>
            <a:ext cx="2598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8" name="Google Shape;738;p30"/>
          <p:cNvSpPr txBox="1"/>
          <p:nvPr/>
        </p:nvSpPr>
        <p:spPr>
          <a:xfrm rot="-5400000">
            <a:off x="4967244" y="3674520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739" name="Google Shape;739;p30"/>
          <p:cNvSpPr txBox="1"/>
          <p:nvPr/>
        </p:nvSpPr>
        <p:spPr>
          <a:xfrm rot="-5400000">
            <a:off x="5703427" y="3629927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2048</a:t>
            </a:r>
            <a:endParaRPr/>
          </a:p>
        </p:txBody>
      </p:sp>
      <p:sp>
        <p:nvSpPr>
          <p:cNvPr id="740" name="Google Shape;740;p30"/>
          <p:cNvSpPr txBox="1"/>
          <p:nvPr/>
        </p:nvSpPr>
        <p:spPr>
          <a:xfrm rot="-5400000">
            <a:off x="6538259" y="4032387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  <a:endParaRPr/>
          </a:p>
        </p:txBody>
      </p:sp>
      <p:pic>
        <p:nvPicPr>
          <p:cNvPr id="741" name="Google Shape;741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2949" y="3526933"/>
            <a:ext cx="1833315" cy="25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1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AlexNet &amp; VGGNet</a:t>
            </a:r>
            <a:endParaRPr/>
          </a:p>
        </p:txBody>
      </p:sp>
      <p:sp>
        <p:nvSpPr>
          <p:cNvPr id="748" name="Google Shape;748;p31"/>
          <p:cNvSpPr/>
          <p:nvPr/>
        </p:nvSpPr>
        <p:spPr>
          <a:xfrm>
            <a:off x="0" y="6611779"/>
            <a:ext cx="859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https://www.researchgate.net/figure/AlexNet-Convolutional-Neural-Network-architecture-Figure-reproduced-from-14_fig1_316450908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9" name="Google Shape;74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7875" y="786737"/>
            <a:ext cx="80962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7875" y="3446845"/>
            <a:ext cx="809625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1"/>
          <p:cNvSpPr/>
          <p:nvPr/>
        </p:nvSpPr>
        <p:spPr>
          <a:xfrm>
            <a:off x="2047875" y="2928073"/>
            <a:ext cx="4945108" cy="4001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– SuperVision - ImageNet Classification with Deep Convolutional Neural Networks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 Krizhevsky, Ilya Sutskever, Geoffrey E. Hinton</a:t>
            </a:r>
            <a:endParaRPr/>
          </a:p>
        </p:txBody>
      </p:sp>
      <p:sp>
        <p:nvSpPr>
          <p:cNvPr id="752" name="Google Shape;752;p31"/>
          <p:cNvSpPr/>
          <p:nvPr/>
        </p:nvSpPr>
        <p:spPr>
          <a:xfrm>
            <a:off x="2047876" y="6071599"/>
            <a:ext cx="5040902" cy="4001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VGGNet - VERY DEEP CONVOLUTIONAL NETWORKS FOR LARGE-SCALE IMAGE RECOGNITION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Karen Simonyan &amp; Andrew Zisserman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Pooling - Intuition</a:t>
            </a:r>
            <a:endParaRPr/>
          </a:p>
        </p:txBody>
      </p:sp>
      <p:pic>
        <p:nvPicPr>
          <p:cNvPr id="759" name="Google Shape;75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687" y="1371600"/>
            <a:ext cx="804862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2"/>
          <p:cNvSpPr/>
          <p:nvPr/>
        </p:nvSpPr>
        <p:spPr>
          <a:xfrm>
            <a:off x="0" y="6611779"/>
            <a:ext cx="859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– see description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1D Convolution</a:t>
            </a:r>
            <a:endParaRPr/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3109006" y="263810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9005" y="1803400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3597957" y="263810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4086908" y="263810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4535219" y="263810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4979214" y="263810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5423209" y="263810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5871520" y="263810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6315515" y="263810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6845400" y="259746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7289395" y="259746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7737706" y="259746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l="64384" b="3791"/>
          <a:stretch/>
        </p:blipFill>
        <p:spPr>
          <a:xfrm>
            <a:off x="8181701" y="2597460"/>
            <a:ext cx="367388" cy="3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6864" y="3463862"/>
            <a:ext cx="5549312" cy="42648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9296400" y="1803400"/>
            <a:ext cx="15650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Vector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9296400" y="2536428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Filter/Weights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9296400" y="3521013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548034" y="1803400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548033" y="3527550"/>
            <a:ext cx="856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11023309" y="1803400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12x1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11023309" y="3463862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12x1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1081819" y="253642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AlexNet &amp; VGGNet</a:t>
            </a:r>
            <a:endParaRPr/>
          </a:p>
        </p:txBody>
      </p:sp>
      <p:pic>
        <p:nvPicPr>
          <p:cNvPr id="767" name="Google Shape;767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71650" y="1021834"/>
            <a:ext cx="8648700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33"/>
          <p:cNvSpPr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https://www.researchgate.net/figure/AlexNet-and-VGGNet-architecture_fig1_282270749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3"/>
          <p:cNvSpPr/>
          <p:nvPr/>
        </p:nvSpPr>
        <p:spPr>
          <a:xfrm rot="-5400000">
            <a:off x="5295880" y="2103961"/>
            <a:ext cx="363984" cy="6391229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3"/>
          <p:cNvSpPr txBox="1"/>
          <p:nvPr/>
        </p:nvSpPr>
        <p:spPr>
          <a:xfrm>
            <a:off x="4396646" y="5601464"/>
            <a:ext cx="2162451" cy="64633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Conv and Pool Layers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Feature Extractors</a:t>
            </a:r>
            <a:endParaRPr/>
          </a:p>
        </p:txBody>
      </p:sp>
      <p:sp>
        <p:nvSpPr>
          <p:cNvPr id="771" name="Google Shape;771;p33"/>
          <p:cNvSpPr txBox="1"/>
          <p:nvPr/>
        </p:nvSpPr>
        <p:spPr>
          <a:xfrm>
            <a:off x="8012097" y="6365557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772" name="Google Shape;772;p33"/>
          <p:cNvSpPr/>
          <p:nvPr/>
        </p:nvSpPr>
        <p:spPr>
          <a:xfrm rot="-5400000">
            <a:off x="9133642" y="4650571"/>
            <a:ext cx="363984" cy="1265243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3"/>
          <p:cNvSpPr txBox="1"/>
          <p:nvPr/>
        </p:nvSpPr>
        <p:spPr>
          <a:xfrm>
            <a:off x="8673487" y="5569997"/>
            <a:ext cx="23287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Fully Connected Layers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For Classification</a:t>
            </a:r>
            <a:endParaRPr/>
          </a:p>
        </p:txBody>
      </p:sp>
      <p:cxnSp>
        <p:nvCxnSpPr>
          <p:cNvPr id="774" name="Google Shape;774;p33"/>
          <p:cNvCxnSpPr/>
          <p:nvPr/>
        </p:nvCxnSpPr>
        <p:spPr>
          <a:xfrm>
            <a:off x="8686659" y="4478084"/>
            <a:ext cx="1" cy="188747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775" name="Google Shape;77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370" y="5332985"/>
            <a:ext cx="2887081" cy="127879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3"/>
          <p:cNvSpPr/>
          <p:nvPr/>
        </p:nvSpPr>
        <p:spPr>
          <a:xfrm rot="-5400000">
            <a:off x="5299527" y="2132143"/>
            <a:ext cx="363984" cy="6391229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33"/>
          <p:cNvSpPr txBox="1"/>
          <p:nvPr/>
        </p:nvSpPr>
        <p:spPr>
          <a:xfrm>
            <a:off x="4400293" y="5629646"/>
            <a:ext cx="2162451" cy="64633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Conv and Pool Layers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Feature Extractors</a:t>
            </a:r>
            <a:endParaRPr/>
          </a:p>
        </p:txBody>
      </p:sp>
      <p:sp>
        <p:nvSpPr>
          <p:cNvPr id="778" name="Google Shape;778;p33"/>
          <p:cNvSpPr/>
          <p:nvPr/>
        </p:nvSpPr>
        <p:spPr>
          <a:xfrm rot="-5400000">
            <a:off x="9137289" y="4678753"/>
            <a:ext cx="363984" cy="1265243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2D Convolution – Vertical Edge</a:t>
            </a:r>
            <a:endParaRPr/>
          </a:p>
        </p:txBody>
      </p:sp>
      <p:graphicFrame>
        <p:nvGraphicFramePr>
          <p:cNvPr id="785" name="Google Shape;785;p34"/>
          <p:cNvGraphicFramePr/>
          <p:nvPr/>
        </p:nvGraphicFramePr>
        <p:xfrm>
          <a:off x="5967375" y="1695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86" name="Google Shape;786;p34"/>
          <p:cNvGraphicFramePr/>
          <p:nvPr/>
        </p:nvGraphicFramePr>
        <p:xfrm>
          <a:off x="7542666" y="12269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43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7" name="Google Shape;787;p34"/>
          <p:cNvSpPr txBox="1"/>
          <p:nvPr/>
        </p:nvSpPr>
        <p:spPr>
          <a:xfrm>
            <a:off x="7671727" y="776934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788" name="Google Shape;788;p34"/>
          <p:cNvSpPr txBox="1"/>
          <p:nvPr/>
        </p:nvSpPr>
        <p:spPr>
          <a:xfrm>
            <a:off x="5829456" y="1226968"/>
            <a:ext cx="1224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789" name="Google Shape;789;p34"/>
          <p:cNvSpPr txBox="1"/>
          <p:nvPr/>
        </p:nvSpPr>
        <p:spPr>
          <a:xfrm>
            <a:off x="3110028" y="1326649"/>
            <a:ext cx="2287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Intensity Values</a:t>
            </a:r>
            <a:endParaRPr/>
          </a:p>
        </p:txBody>
      </p:sp>
      <p:graphicFrame>
        <p:nvGraphicFramePr>
          <p:cNvPr id="790" name="Google Shape;790;p34"/>
          <p:cNvGraphicFramePr/>
          <p:nvPr/>
        </p:nvGraphicFramePr>
        <p:xfrm>
          <a:off x="970101" y="18129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91" name="Google Shape;791;p34"/>
          <p:cNvGraphicFramePr/>
          <p:nvPr/>
        </p:nvGraphicFramePr>
        <p:xfrm>
          <a:off x="3357501" y="18129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2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92" name="Google Shape;792;p34"/>
          <p:cNvGraphicFramePr/>
          <p:nvPr/>
        </p:nvGraphicFramePr>
        <p:xfrm>
          <a:off x="5967375" y="27338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93" name="Google Shape;793;p34"/>
          <p:cNvGraphicFramePr/>
          <p:nvPr/>
        </p:nvGraphicFramePr>
        <p:xfrm>
          <a:off x="7542666" y="27910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43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4" name="Google Shape;794;p34"/>
          <p:cNvSpPr/>
          <p:nvPr/>
        </p:nvSpPr>
        <p:spPr>
          <a:xfrm>
            <a:off x="8029491" y="5210679"/>
            <a:ext cx="183710" cy="19506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34"/>
          <p:cNvSpPr/>
          <p:nvPr/>
        </p:nvSpPr>
        <p:spPr>
          <a:xfrm>
            <a:off x="8029492" y="5622167"/>
            <a:ext cx="183710" cy="195068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34"/>
          <p:cNvSpPr/>
          <p:nvPr/>
        </p:nvSpPr>
        <p:spPr>
          <a:xfrm>
            <a:off x="8029492" y="5059081"/>
            <a:ext cx="183709" cy="87820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7" name="Google Shape;797;p34"/>
          <p:cNvCxnSpPr>
            <a:stCxn id="794" idx="6"/>
            <a:endCxn id="798" idx="1"/>
          </p:cNvCxnSpPr>
          <p:nvPr/>
        </p:nvCxnSpPr>
        <p:spPr>
          <a:xfrm>
            <a:off x="8213201" y="5308213"/>
            <a:ext cx="667800" cy="9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99" name="Google Shape;799;p34"/>
          <p:cNvCxnSpPr>
            <a:stCxn id="795" idx="6"/>
            <a:endCxn id="800" idx="1"/>
          </p:cNvCxnSpPr>
          <p:nvPr/>
        </p:nvCxnSpPr>
        <p:spPr>
          <a:xfrm>
            <a:off x="8213202" y="5719701"/>
            <a:ext cx="66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98" name="Google Shape;798;p34"/>
          <p:cNvSpPr txBox="1"/>
          <p:nvPr/>
        </p:nvSpPr>
        <p:spPr>
          <a:xfrm>
            <a:off x="8881060" y="5132785"/>
            <a:ext cx="2032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 Edge</a:t>
            </a:r>
            <a:endParaRPr/>
          </a:p>
        </p:txBody>
      </p:sp>
      <p:sp>
        <p:nvSpPr>
          <p:cNvPr id="800" name="Google Shape;800;p34"/>
          <p:cNvSpPr txBox="1"/>
          <p:nvPr/>
        </p:nvSpPr>
        <p:spPr>
          <a:xfrm>
            <a:off x="8881060" y="5535035"/>
            <a:ext cx="23525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Edge</a:t>
            </a:r>
            <a:endParaRPr/>
          </a:p>
        </p:txBody>
      </p:sp>
      <p:sp>
        <p:nvSpPr>
          <p:cNvPr id="801" name="Google Shape;801;p34"/>
          <p:cNvSpPr txBox="1"/>
          <p:nvPr/>
        </p:nvSpPr>
        <p:spPr>
          <a:xfrm>
            <a:off x="1500380" y="1326649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802" name="Google Shape;802;p34"/>
          <p:cNvGraphicFramePr/>
          <p:nvPr/>
        </p:nvGraphicFramePr>
        <p:xfrm>
          <a:off x="9600698" y="15166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03" name="Google Shape;803;p34"/>
          <p:cNvGraphicFramePr/>
          <p:nvPr/>
        </p:nvGraphicFramePr>
        <p:xfrm>
          <a:off x="9600697" y="30139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04" name="Google Shape;80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00" y="4355190"/>
            <a:ext cx="4365499" cy="4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99" y="5038811"/>
            <a:ext cx="4365499" cy="4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798" y="5615230"/>
            <a:ext cx="4365499" cy="411493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34"/>
          <p:cNvSpPr txBox="1"/>
          <p:nvPr/>
        </p:nvSpPr>
        <p:spPr>
          <a:xfrm>
            <a:off x="5680071" y="507023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/>
          </a:p>
        </p:txBody>
      </p:sp>
      <p:sp>
        <p:nvSpPr>
          <p:cNvPr id="808" name="Google Shape;808;p34"/>
          <p:cNvSpPr txBox="1"/>
          <p:nvPr/>
        </p:nvSpPr>
        <p:spPr>
          <a:xfrm>
            <a:off x="5797090" y="562893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809" name="Google Shape;809;p34"/>
          <p:cNvSpPr txBox="1"/>
          <p:nvPr/>
        </p:nvSpPr>
        <p:spPr>
          <a:xfrm>
            <a:off x="6913471" y="508097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10" name="Google Shape;810;p34"/>
          <p:cNvSpPr txBox="1"/>
          <p:nvPr/>
        </p:nvSpPr>
        <p:spPr>
          <a:xfrm>
            <a:off x="6913471" y="56182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811" name="Google Shape;811;p34"/>
          <p:cNvSpPr txBox="1"/>
          <p:nvPr/>
        </p:nvSpPr>
        <p:spPr>
          <a:xfrm>
            <a:off x="5542556" y="4463032"/>
            <a:ext cx="8258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812" name="Google Shape;812;p34"/>
          <p:cNvSpPr txBox="1"/>
          <p:nvPr/>
        </p:nvSpPr>
        <p:spPr>
          <a:xfrm>
            <a:off x="6505938" y="4487188"/>
            <a:ext cx="13527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probabilities</a:t>
            </a:r>
            <a:endParaRPr/>
          </a:p>
        </p:txBody>
      </p:sp>
      <p:sp>
        <p:nvSpPr>
          <p:cNvPr id="813" name="Google Shape;813;p34"/>
          <p:cNvSpPr txBox="1"/>
          <p:nvPr/>
        </p:nvSpPr>
        <p:spPr>
          <a:xfrm rot="-5400000">
            <a:off x="23642" y="5348229"/>
            <a:ext cx="1224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814" name="Google Shape;814;p34"/>
          <p:cNvSpPr/>
          <p:nvPr/>
        </p:nvSpPr>
        <p:spPr>
          <a:xfrm>
            <a:off x="451195" y="4889897"/>
            <a:ext cx="4827335" cy="122443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34"/>
          <p:cNvSpPr/>
          <p:nvPr/>
        </p:nvSpPr>
        <p:spPr>
          <a:xfrm rot="5400000">
            <a:off x="5108817" y="1947609"/>
            <a:ext cx="2587388" cy="1146110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34"/>
          <p:cNvSpPr txBox="1"/>
          <p:nvPr/>
        </p:nvSpPr>
        <p:spPr>
          <a:xfrm>
            <a:off x="9664317" y="1135028"/>
            <a:ext cx="5952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2D Convolution – Horizontal Edge</a:t>
            </a:r>
            <a:endParaRPr/>
          </a:p>
        </p:txBody>
      </p:sp>
      <p:graphicFrame>
        <p:nvGraphicFramePr>
          <p:cNvPr id="823" name="Google Shape;823;p35"/>
          <p:cNvGraphicFramePr/>
          <p:nvPr/>
        </p:nvGraphicFramePr>
        <p:xfrm>
          <a:off x="6561866" y="1741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24" name="Google Shape;824;p35"/>
          <p:cNvSpPr txBox="1"/>
          <p:nvPr/>
        </p:nvSpPr>
        <p:spPr>
          <a:xfrm>
            <a:off x="8419699" y="796142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825" name="Google Shape;825;p35"/>
          <p:cNvSpPr txBox="1"/>
          <p:nvPr/>
        </p:nvSpPr>
        <p:spPr>
          <a:xfrm>
            <a:off x="6242759" y="1267867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826" name="Google Shape;826;p35"/>
          <p:cNvSpPr txBox="1"/>
          <p:nvPr/>
        </p:nvSpPr>
        <p:spPr>
          <a:xfrm>
            <a:off x="3595854" y="1372238"/>
            <a:ext cx="2287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Intensity Values</a:t>
            </a:r>
            <a:endParaRPr/>
          </a:p>
        </p:txBody>
      </p:sp>
      <p:graphicFrame>
        <p:nvGraphicFramePr>
          <p:cNvPr id="827" name="Google Shape;827;p35"/>
          <p:cNvGraphicFramePr/>
          <p:nvPr/>
        </p:nvGraphicFramePr>
        <p:xfrm>
          <a:off x="6561866" y="27710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28" name="Google Shape;828;p35"/>
          <p:cNvGraphicFramePr/>
          <p:nvPr/>
        </p:nvGraphicFramePr>
        <p:xfrm>
          <a:off x="1179704" y="18376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29" name="Google Shape;829;p35"/>
          <p:cNvGraphicFramePr/>
          <p:nvPr/>
        </p:nvGraphicFramePr>
        <p:xfrm>
          <a:off x="3777044" y="18376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30" name="Google Shape;830;p35"/>
          <p:cNvGraphicFramePr/>
          <p:nvPr/>
        </p:nvGraphicFramePr>
        <p:xfrm>
          <a:off x="8299682" y="13474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42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31" name="Google Shape;831;p35"/>
          <p:cNvGraphicFramePr/>
          <p:nvPr/>
        </p:nvGraphicFramePr>
        <p:xfrm>
          <a:off x="8299682" y="27878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42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32" name="Google Shape;832;p35"/>
          <p:cNvSpPr txBox="1"/>
          <p:nvPr/>
        </p:nvSpPr>
        <p:spPr>
          <a:xfrm>
            <a:off x="1700473" y="1443861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833" name="Google Shape;833;p35"/>
          <p:cNvGraphicFramePr/>
          <p:nvPr/>
        </p:nvGraphicFramePr>
        <p:xfrm>
          <a:off x="10414215" y="16371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34" name="Google Shape;834;p35"/>
          <p:cNvGraphicFramePr/>
          <p:nvPr/>
        </p:nvGraphicFramePr>
        <p:xfrm>
          <a:off x="10414214" y="3047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35" name="Google Shape;83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747" y="4291771"/>
            <a:ext cx="4283417" cy="40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622" y="4859813"/>
            <a:ext cx="4365499" cy="4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621" y="5436232"/>
            <a:ext cx="4365499" cy="411493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35"/>
          <p:cNvSpPr/>
          <p:nvPr/>
        </p:nvSpPr>
        <p:spPr>
          <a:xfrm>
            <a:off x="7985274" y="5115017"/>
            <a:ext cx="183710" cy="19506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5"/>
          <p:cNvSpPr/>
          <p:nvPr/>
        </p:nvSpPr>
        <p:spPr>
          <a:xfrm>
            <a:off x="7985275" y="5526505"/>
            <a:ext cx="183710" cy="195068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5"/>
          <p:cNvSpPr/>
          <p:nvPr/>
        </p:nvSpPr>
        <p:spPr>
          <a:xfrm>
            <a:off x="7985275" y="4963419"/>
            <a:ext cx="183709" cy="87820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1" name="Google Shape;841;p35"/>
          <p:cNvCxnSpPr>
            <a:stCxn id="838" idx="6"/>
            <a:endCxn id="842" idx="1"/>
          </p:cNvCxnSpPr>
          <p:nvPr/>
        </p:nvCxnSpPr>
        <p:spPr>
          <a:xfrm>
            <a:off x="8168984" y="5212551"/>
            <a:ext cx="667800" cy="9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43" name="Google Shape;843;p35"/>
          <p:cNvCxnSpPr>
            <a:stCxn id="839" idx="6"/>
            <a:endCxn id="844" idx="1"/>
          </p:cNvCxnSpPr>
          <p:nvPr/>
        </p:nvCxnSpPr>
        <p:spPr>
          <a:xfrm>
            <a:off x="8168985" y="5624039"/>
            <a:ext cx="66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42" name="Google Shape;842;p35"/>
          <p:cNvSpPr txBox="1"/>
          <p:nvPr/>
        </p:nvSpPr>
        <p:spPr>
          <a:xfrm>
            <a:off x="8836843" y="5037123"/>
            <a:ext cx="2032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 Edge</a:t>
            </a:r>
            <a:endParaRPr/>
          </a:p>
        </p:txBody>
      </p:sp>
      <p:sp>
        <p:nvSpPr>
          <p:cNvPr id="844" name="Google Shape;844;p35"/>
          <p:cNvSpPr txBox="1"/>
          <p:nvPr/>
        </p:nvSpPr>
        <p:spPr>
          <a:xfrm>
            <a:off x="8836843" y="5439373"/>
            <a:ext cx="23525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Edge</a:t>
            </a:r>
            <a:endParaRPr/>
          </a:p>
        </p:txBody>
      </p:sp>
      <p:sp>
        <p:nvSpPr>
          <p:cNvPr id="845" name="Google Shape;845;p35"/>
          <p:cNvSpPr txBox="1"/>
          <p:nvPr/>
        </p:nvSpPr>
        <p:spPr>
          <a:xfrm>
            <a:off x="5749980" y="498155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846" name="Google Shape;846;p35"/>
          <p:cNvSpPr txBox="1"/>
          <p:nvPr/>
        </p:nvSpPr>
        <p:spPr>
          <a:xfrm>
            <a:off x="5643410" y="5536907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/>
          </a:p>
        </p:txBody>
      </p:sp>
      <p:sp>
        <p:nvSpPr>
          <p:cNvPr id="847" name="Google Shape;847;p35"/>
          <p:cNvSpPr txBox="1"/>
          <p:nvPr/>
        </p:nvSpPr>
        <p:spPr>
          <a:xfrm>
            <a:off x="6869254" y="498531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848" name="Google Shape;848;p35"/>
          <p:cNvSpPr txBox="1"/>
          <p:nvPr/>
        </p:nvSpPr>
        <p:spPr>
          <a:xfrm>
            <a:off x="6869254" y="552257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49" name="Google Shape;849;p35"/>
          <p:cNvSpPr txBox="1"/>
          <p:nvPr/>
        </p:nvSpPr>
        <p:spPr>
          <a:xfrm>
            <a:off x="5498339" y="4367370"/>
            <a:ext cx="8258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850" name="Google Shape;850;p35"/>
          <p:cNvSpPr txBox="1"/>
          <p:nvPr/>
        </p:nvSpPr>
        <p:spPr>
          <a:xfrm>
            <a:off x="6461721" y="4391526"/>
            <a:ext cx="13527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probabilities</a:t>
            </a:r>
            <a:endParaRPr/>
          </a:p>
        </p:txBody>
      </p:sp>
      <p:sp>
        <p:nvSpPr>
          <p:cNvPr id="851" name="Google Shape;851;p35"/>
          <p:cNvSpPr txBox="1"/>
          <p:nvPr/>
        </p:nvSpPr>
        <p:spPr>
          <a:xfrm rot="-5400000">
            <a:off x="-42649" y="5218137"/>
            <a:ext cx="1224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852" name="Google Shape;852;p35"/>
          <p:cNvSpPr/>
          <p:nvPr/>
        </p:nvSpPr>
        <p:spPr>
          <a:xfrm>
            <a:off x="384904" y="4759805"/>
            <a:ext cx="4840895" cy="122443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35"/>
          <p:cNvSpPr/>
          <p:nvPr/>
        </p:nvSpPr>
        <p:spPr>
          <a:xfrm rot="5400000">
            <a:off x="5714127" y="1835084"/>
            <a:ext cx="2587388" cy="139870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Convolution Programmatically</a:t>
            </a:r>
            <a:endParaRPr/>
          </a:p>
        </p:txBody>
      </p:sp>
      <p:pic>
        <p:nvPicPr>
          <p:cNvPr id="859" name="Google Shape;85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10" y="1082026"/>
            <a:ext cx="419130" cy="3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10" y="1737553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2107" y="3845853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10" y="3864496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2107" y="5090449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910" y="4955753"/>
            <a:ext cx="1566639" cy="1082323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36"/>
          <p:cNvSpPr/>
          <p:nvPr/>
        </p:nvSpPr>
        <p:spPr>
          <a:xfrm>
            <a:off x="789910" y="4955753"/>
            <a:ext cx="890286" cy="8129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6" name="Google Shape;86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76428" y="1082026"/>
            <a:ext cx="419128" cy="35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76428" y="1966235"/>
            <a:ext cx="419128" cy="35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36"/>
          <p:cNvPicPr preferRelativeResize="0"/>
          <p:nvPr/>
        </p:nvPicPr>
        <p:blipFill rotWithShape="1">
          <a:blip r:embed="rId8">
            <a:alphaModFix/>
          </a:blip>
          <a:srcRect b="65324"/>
          <a:stretch/>
        </p:blipFill>
        <p:spPr>
          <a:xfrm>
            <a:off x="3402107" y="3123077"/>
            <a:ext cx="967770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10" y="2857556"/>
            <a:ext cx="967770" cy="8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36"/>
          <p:cNvSpPr/>
          <p:nvPr/>
        </p:nvSpPr>
        <p:spPr>
          <a:xfrm>
            <a:off x="789910" y="2857554"/>
            <a:ext cx="967770" cy="26552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36"/>
          <p:cNvSpPr/>
          <p:nvPr/>
        </p:nvSpPr>
        <p:spPr>
          <a:xfrm>
            <a:off x="789910" y="1737553"/>
            <a:ext cx="337850" cy="26552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36"/>
          <p:cNvSpPr/>
          <p:nvPr/>
        </p:nvSpPr>
        <p:spPr>
          <a:xfrm>
            <a:off x="789910" y="3845853"/>
            <a:ext cx="929028" cy="8129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6"/>
          <p:cNvSpPr/>
          <p:nvPr/>
        </p:nvSpPr>
        <p:spPr>
          <a:xfrm>
            <a:off x="5651530" y="569421"/>
            <a:ext cx="3289270" cy="618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numpy as np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np.array([  [9,7,2,4,8],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[4,8,7,3,1],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[7,2,4,8,7],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[2,4,8,7,3]])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= np.array([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[1,3,6],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[2,4,8],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[3,5,9]])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np.zeros((2,3))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y[0,0] = np.sum(x[0:3, 0:3] * w)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y[0,1] = np.sum(x[0:3, 1:4] * w)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y[0,2] = np.sum(x[0:3, 2:5] * w)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y[1,0] = np.sum(x[1:4, 0:3] * w)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y[1,1] = np.sum(x[1:4, 1:4] * w)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y[1,2] = np.sum(x[1:4, 2:5] * w)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print(y)</a:t>
            </a: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9773920" y="6038076"/>
            <a:ext cx="20046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[[205. 203. 211.]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[222. 246. 204.]]</a:t>
            </a:r>
            <a:endParaRPr/>
          </a:p>
        </p:txBody>
      </p:sp>
      <p:cxnSp>
        <p:nvCxnSpPr>
          <p:cNvPr id="875" name="Google Shape;875;p36"/>
          <p:cNvCxnSpPr>
            <a:endCxn id="874" idx="1"/>
          </p:cNvCxnSpPr>
          <p:nvPr/>
        </p:nvCxnSpPr>
        <p:spPr>
          <a:xfrm rot="10800000" flipH="1">
            <a:off x="6492220" y="6361242"/>
            <a:ext cx="3281700" cy="161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76" name="Google Shape;876;p36"/>
          <p:cNvSpPr txBox="1"/>
          <p:nvPr/>
        </p:nvSpPr>
        <p:spPr>
          <a:xfrm>
            <a:off x="10566400" y="1966235"/>
            <a:ext cx="100065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FC layers Programmatically</a:t>
            </a:r>
            <a:endParaRPr/>
          </a:p>
        </p:txBody>
      </p:sp>
      <p:pic>
        <p:nvPicPr>
          <p:cNvPr id="882" name="Google Shape;88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0121" y="3616406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0120" y="4509071"/>
            <a:ext cx="5549312" cy="426483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37"/>
          <p:cNvSpPr txBox="1"/>
          <p:nvPr/>
        </p:nvSpPr>
        <p:spPr>
          <a:xfrm>
            <a:off x="5312142" y="4042888"/>
            <a:ext cx="505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dot</a:t>
            </a:r>
            <a:endParaRPr/>
          </a:p>
        </p:txBody>
      </p:sp>
      <p:pic>
        <p:nvPicPr>
          <p:cNvPr id="885" name="Google Shape;88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9390" y="1676641"/>
            <a:ext cx="1226610" cy="136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1063" y="1676641"/>
            <a:ext cx="1226609" cy="136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FC layers as ConvNets</a:t>
            </a:r>
            <a:endParaRPr/>
          </a:p>
        </p:txBody>
      </p:sp>
      <p:graphicFrame>
        <p:nvGraphicFramePr>
          <p:cNvPr id="893" name="Google Shape;893;p38"/>
          <p:cNvGraphicFramePr/>
          <p:nvPr/>
        </p:nvGraphicFramePr>
        <p:xfrm>
          <a:off x="5967375" y="1695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94" name="Google Shape;894;p38"/>
          <p:cNvGraphicFramePr/>
          <p:nvPr/>
        </p:nvGraphicFramePr>
        <p:xfrm>
          <a:off x="7542666" y="12269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43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5" name="Google Shape;895;p38"/>
          <p:cNvSpPr txBox="1"/>
          <p:nvPr/>
        </p:nvSpPr>
        <p:spPr>
          <a:xfrm>
            <a:off x="7671727" y="776934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896" name="Google Shape;896;p38"/>
          <p:cNvSpPr txBox="1"/>
          <p:nvPr/>
        </p:nvSpPr>
        <p:spPr>
          <a:xfrm>
            <a:off x="5652904" y="1226968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897" name="Google Shape;897;p38"/>
          <p:cNvSpPr txBox="1"/>
          <p:nvPr/>
        </p:nvSpPr>
        <p:spPr>
          <a:xfrm>
            <a:off x="3110028" y="1326649"/>
            <a:ext cx="2287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Intensity Values</a:t>
            </a:r>
            <a:endParaRPr/>
          </a:p>
        </p:txBody>
      </p:sp>
      <p:graphicFrame>
        <p:nvGraphicFramePr>
          <p:cNvPr id="898" name="Google Shape;898;p38"/>
          <p:cNvGraphicFramePr/>
          <p:nvPr/>
        </p:nvGraphicFramePr>
        <p:xfrm>
          <a:off x="970101" y="18129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99" name="Google Shape;899;p38"/>
          <p:cNvGraphicFramePr/>
          <p:nvPr/>
        </p:nvGraphicFramePr>
        <p:xfrm>
          <a:off x="3357501" y="18129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2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00" name="Google Shape;900;p38"/>
          <p:cNvGraphicFramePr/>
          <p:nvPr/>
        </p:nvGraphicFramePr>
        <p:xfrm>
          <a:off x="5967375" y="27338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01" name="Google Shape;901;p38"/>
          <p:cNvGraphicFramePr/>
          <p:nvPr/>
        </p:nvGraphicFramePr>
        <p:xfrm>
          <a:off x="7542666" y="27910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43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2" name="Google Shape;902;p38"/>
          <p:cNvSpPr txBox="1"/>
          <p:nvPr/>
        </p:nvSpPr>
        <p:spPr>
          <a:xfrm>
            <a:off x="1500380" y="1326649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903" name="Google Shape;903;p38"/>
          <p:cNvGraphicFramePr/>
          <p:nvPr/>
        </p:nvGraphicFramePr>
        <p:xfrm>
          <a:off x="9600698" y="15166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04" name="Google Shape;904;p38"/>
          <p:cNvGraphicFramePr/>
          <p:nvPr/>
        </p:nvGraphicFramePr>
        <p:xfrm>
          <a:off x="9600697" y="30139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05" name="Google Shape;90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00" y="4355190"/>
            <a:ext cx="4365499" cy="4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99" y="5038811"/>
            <a:ext cx="4365499" cy="4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798" y="5615230"/>
            <a:ext cx="4365499" cy="4114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8" name="Google Shape;908;p38"/>
          <p:cNvGraphicFramePr/>
          <p:nvPr/>
        </p:nvGraphicFramePr>
        <p:xfrm>
          <a:off x="7011335" y="4355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09" name="Google Shape;909;p38"/>
          <p:cNvGraphicFramePr/>
          <p:nvPr/>
        </p:nvGraphicFramePr>
        <p:xfrm>
          <a:off x="7733803" y="4355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10" name="Google Shape;910;p38"/>
          <p:cNvGraphicFramePr/>
          <p:nvPr/>
        </p:nvGraphicFramePr>
        <p:xfrm>
          <a:off x="5983998" y="53338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11" name="Google Shape;911;p38"/>
          <p:cNvGraphicFramePr/>
          <p:nvPr/>
        </p:nvGraphicFramePr>
        <p:xfrm>
          <a:off x="8037284" y="53193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12" name="Google Shape;912;p38"/>
          <p:cNvSpPr txBox="1"/>
          <p:nvPr/>
        </p:nvSpPr>
        <p:spPr>
          <a:xfrm>
            <a:off x="8716006" y="609875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13" name="Google Shape;913;p38"/>
          <p:cNvSpPr txBox="1"/>
          <p:nvPr/>
        </p:nvSpPr>
        <p:spPr>
          <a:xfrm>
            <a:off x="6552336" y="609875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/>
          </a:p>
        </p:txBody>
      </p:sp>
      <p:graphicFrame>
        <p:nvGraphicFramePr>
          <p:cNvPr id="914" name="Google Shape;914;p38"/>
          <p:cNvGraphicFramePr/>
          <p:nvPr/>
        </p:nvGraphicFramePr>
        <p:xfrm>
          <a:off x="6713100" y="53372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D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15" name="Google Shape;915;p38"/>
          <p:cNvGraphicFramePr/>
          <p:nvPr/>
        </p:nvGraphicFramePr>
        <p:xfrm>
          <a:off x="8756403" y="53216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Loss &amp; Machine Learning</a:t>
            </a:r>
            <a:endParaRPr/>
          </a:p>
        </p:txBody>
      </p:sp>
      <p:pic>
        <p:nvPicPr>
          <p:cNvPr id="922" name="Google Shape;92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460" y="2230619"/>
            <a:ext cx="2642823" cy="2461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140" y="4247985"/>
            <a:ext cx="2507565" cy="206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8216" y="1072674"/>
            <a:ext cx="2036384" cy="20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39"/>
          <p:cNvSpPr txBox="1"/>
          <p:nvPr/>
        </p:nvSpPr>
        <p:spPr>
          <a:xfrm>
            <a:off x="7686464" y="1072674"/>
            <a:ext cx="1093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+ b = 10</a:t>
            </a:r>
            <a:endParaRPr/>
          </a:p>
        </p:txBody>
      </p:sp>
      <p:sp>
        <p:nvSpPr>
          <p:cNvPr id="926" name="Google Shape;926;p39"/>
          <p:cNvSpPr txBox="1"/>
          <p:nvPr/>
        </p:nvSpPr>
        <p:spPr>
          <a:xfrm>
            <a:off x="7686464" y="1492125"/>
            <a:ext cx="978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+ 1 = 2</a:t>
            </a:r>
            <a:endParaRPr/>
          </a:p>
        </p:txBody>
      </p:sp>
      <p:sp>
        <p:nvSpPr>
          <p:cNvPr id="927" name="Google Shape;927;p39"/>
          <p:cNvSpPr txBox="1"/>
          <p:nvPr/>
        </p:nvSpPr>
        <p:spPr>
          <a:xfrm>
            <a:off x="7697751" y="1848695"/>
            <a:ext cx="978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+ 2 = 4</a:t>
            </a:r>
            <a:endParaRPr/>
          </a:p>
        </p:txBody>
      </p:sp>
      <p:sp>
        <p:nvSpPr>
          <p:cNvPr id="928" name="Google Shape;928;p39"/>
          <p:cNvSpPr txBox="1"/>
          <p:nvPr/>
        </p:nvSpPr>
        <p:spPr>
          <a:xfrm>
            <a:off x="7697750" y="2268146"/>
            <a:ext cx="978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+ 4 = 8</a:t>
            </a:r>
            <a:endParaRPr/>
          </a:p>
        </p:txBody>
      </p:sp>
      <p:sp>
        <p:nvSpPr>
          <p:cNvPr id="929" name="Google Shape;929;p39"/>
          <p:cNvSpPr txBox="1"/>
          <p:nvPr/>
        </p:nvSpPr>
        <p:spPr>
          <a:xfrm>
            <a:off x="7697749" y="2609520"/>
            <a:ext cx="10951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+ 6 = 12</a:t>
            </a:r>
            <a:endParaRPr/>
          </a:p>
        </p:txBody>
      </p:sp>
      <p:sp>
        <p:nvSpPr>
          <p:cNvPr id="930" name="Google Shape;930;p39"/>
          <p:cNvSpPr txBox="1"/>
          <p:nvPr/>
        </p:nvSpPr>
        <p:spPr>
          <a:xfrm>
            <a:off x="7696150" y="2978852"/>
            <a:ext cx="10951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+ 5 = 10</a:t>
            </a:r>
            <a:endParaRPr/>
          </a:p>
        </p:txBody>
      </p:sp>
      <p:sp>
        <p:nvSpPr>
          <p:cNvPr id="931" name="Google Shape;931;p39"/>
          <p:cNvSpPr txBox="1"/>
          <p:nvPr/>
        </p:nvSpPr>
        <p:spPr>
          <a:xfrm>
            <a:off x="7684861" y="4584990"/>
            <a:ext cx="1654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+ 1 + 1 + 1 = 4</a:t>
            </a:r>
            <a:endParaRPr/>
          </a:p>
        </p:txBody>
      </p:sp>
      <p:sp>
        <p:nvSpPr>
          <p:cNvPr id="932" name="Google Shape;932;p39"/>
          <p:cNvSpPr txBox="1"/>
          <p:nvPr/>
        </p:nvSpPr>
        <p:spPr>
          <a:xfrm>
            <a:off x="7684861" y="4247985"/>
            <a:ext cx="1872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+ b + c + d = 100</a:t>
            </a:r>
            <a:endParaRPr/>
          </a:p>
        </p:txBody>
      </p:sp>
      <p:sp>
        <p:nvSpPr>
          <p:cNvPr id="933" name="Google Shape;933;p39"/>
          <p:cNvSpPr txBox="1"/>
          <p:nvPr/>
        </p:nvSpPr>
        <p:spPr>
          <a:xfrm>
            <a:off x="7684861" y="4954322"/>
            <a:ext cx="21226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+ 10 + 15 + 20 = 50</a:t>
            </a:r>
            <a:endParaRPr/>
          </a:p>
        </p:txBody>
      </p:sp>
      <p:sp>
        <p:nvSpPr>
          <p:cNvPr id="934" name="Google Shape;934;p39"/>
          <p:cNvSpPr txBox="1"/>
          <p:nvPr/>
        </p:nvSpPr>
        <p:spPr>
          <a:xfrm>
            <a:off x="7660175" y="5735423"/>
            <a:ext cx="23567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 + 30 + 40 + 15 = 110</a:t>
            </a:r>
            <a:endParaRPr/>
          </a:p>
        </p:txBody>
      </p:sp>
      <p:sp>
        <p:nvSpPr>
          <p:cNvPr id="935" name="Google Shape;935;p39"/>
          <p:cNvSpPr txBox="1"/>
          <p:nvPr/>
        </p:nvSpPr>
        <p:spPr>
          <a:xfrm>
            <a:off x="7684861" y="5345815"/>
            <a:ext cx="2239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+ 25 + 35 + 10 = 85</a:t>
            </a:r>
            <a:endParaRPr/>
          </a:p>
        </p:txBody>
      </p:sp>
      <p:sp>
        <p:nvSpPr>
          <p:cNvPr id="936" name="Google Shape;936;p39"/>
          <p:cNvSpPr txBox="1"/>
          <p:nvPr/>
        </p:nvSpPr>
        <p:spPr>
          <a:xfrm>
            <a:off x="7660175" y="6125031"/>
            <a:ext cx="2239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 + 30 + 40 + 5 = 100</a:t>
            </a:r>
            <a:endParaRPr/>
          </a:p>
        </p:txBody>
      </p:sp>
      <p:sp>
        <p:nvSpPr>
          <p:cNvPr id="937" name="Google Shape;937;p39"/>
          <p:cNvSpPr txBox="1"/>
          <p:nvPr/>
        </p:nvSpPr>
        <p:spPr>
          <a:xfrm>
            <a:off x="975360" y="4976483"/>
            <a:ext cx="18767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Ready – Fire - Aim</a:t>
            </a:r>
            <a:endParaRPr/>
          </a:p>
        </p:txBody>
      </p:sp>
      <p:sp>
        <p:nvSpPr>
          <p:cNvPr id="938" name="Google Shape;938;p39"/>
          <p:cNvSpPr/>
          <p:nvPr/>
        </p:nvSpPr>
        <p:spPr>
          <a:xfrm>
            <a:off x="0" y="6611779"/>
            <a:ext cx="859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– see description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FC layers as ConvNets</a:t>
            </a:r>
            <a:endParaRPr/>
          </a:p>
        </p:txBody>
      </p:sp>
      <p:graphicFrame>
        <p:nvGraphicFramePr>
          <p:cNvPr id="945" name="Google Shape;945;p40"/>
          <p:cNvGraphicFramePr/>
          <p:nvPr/>
        </p:nvGraphicFramePr>
        <p:xfrm>
          <a:off x="4790555" y="16152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46" name="Google Shape;946;p40"/>
          <p:cNvGraphicFramePr/>
          <p:nvPr/>
        </p:nvGraphicFramePr>
        <p:xfrm>
          <a:off x="6175803" y="11265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43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7" name="Google Shape;947;p40"/>
          <p:cNvSpPr txBox="1"/>
          <p:nvPr/>
        </p:nvSpPr>
        <p:spPr>
          <a:xfrm>
            <a:off x="6304864" y="676520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948" name="Google Shape;948;p40"/>
          <p:cNvSpPr txBox="1"/>
          <p:nvPr/>
        </p:nvSpPr>
        <p:spPr>
          <a:xfrm>
            <a:off x="4476084" y="1146240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949" name="Google Shape;949;p40"/>
          <p:cNvSpPr txBox="1"/>
          <p:nvPr/>
        </p:nvSpPr>
        <p:spPr>
          <a:xfrm>
            <a:off x="2201718" y="1126252"/>
            <a:ext cx="2287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Intensity Values</a:t>
            </a:r>
            <a:endParaRPr/>
          </a:p>
        </p:txBody>
      </p:sp>
      <p:graphicFrame>
        <p:nvGraphicFramePr>
          <p:cNvPr id="950" name="Google Shape;950;p40"/>
          <p:cNvGraphicFramePr/>
          <p:nvPr/>
        </p:nvGraphicFramePr>
        <p:xfrm>
          <a:off x="192160" y="15670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51" name="Google Shape;951;p40"/>
          <p:cNvGraphicFramePr/>
          <p:nvPr/>
        </p:nvGraphicFramePr>
        <p:xfrm>
          <a:off x="2339033" y="15613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2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52" name="Google Shape;952;p40"/>
          <p:cNvGraphicFramePr/>
          <p:nvPr/>
        </p:nvGraphicFramePr>
        <p:xfrm>
          <a:off x="4790552" y="26306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53" name="Google Shape;953;p40"/>
          <p:cNvGraphicFramePr/>
          <p:nvPr/>
        </p:nvGraphicFramePr>
        <p:xfrm>
          <a:off x="6175803" y="2690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43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4" name="Google Shape;954;p40"/>
          <p:cNvSpPr txBox="1"/>
          <p:nvPr/>
        </p:nvSpPr>
        <p:spPr>
          <a:xfrm>
            <a:off x="722439" y="1126252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955" name="Google Shape;955;p40"/>
          <p:cNvGraphicFramePr/>
          <p:nvPr/>
        </p:nvGraphicFramePr>
        <p:xfrm>
          <a:off x="8233835" y="14162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6" name="Google Shape;956;p40"/>
          <p:cNvGraphicFramePr/>
          <p:nvPr/>
        </p:nvGraphicFramePr>
        <p:xfrm>
          <a:off x="8233834" y="29135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57" name="Google Shape;95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2" y="4506905"/>
            <a:ext cx="4365499" cy="4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1" y="5190526"/>
            <a:ext cx="4365499" cy="4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766945"/>
            <a:ext cx="4365499" cy="411493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40"/>
          <p:cNvSpPr txBox="1"/>
          <p:nvPr/>
        </p:nvSpPr>
        <p:spPr>
          <a:xfrm>
            <a:off x="10776263" y="586915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961" name="Google Shape;961;p40"/>
          <p:cNvSpPr txBox="1"/>
          <p:nvPr/>
        </p:nvSpPr>
        <p:spPr>
          <a:xfrm>
            <a:off x="10671908" y="5211606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/>
          </a:p>
        </p:txBody>
      </p:sp>
      <p:graphicFrame>
        <p:nvGraphicFramePr>
          <p:cNvPr id="962" name="Google Shape;962;p40"/>
          <p:cNvGraphicFramePr/>
          <p:nvPr/>
        </p:nvGraphicFramePr>
        <p:xfrm>
          <a:off x="192160" y="36112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63" name="Google Shape;963;p40"/>
          <p:cNvGraphicFramePr/>
          <p:nvPr/>
        </p:nvGraphicFramePr>
        <p:xfrm>
          <a:off x="4790553" y="16150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64" name="Google Shape;964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5211606"/>
            <a:ext cx="4365498" cy="3693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5" name="Google Shape;965;p40"/>
          <p:cNvGraphicFramePr/>
          <p:nvPr/>
        </p:nvGraphicFramePr>
        <p:xfrm>
          <a:off x="4790552" y="26306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66" name="Google Shape;966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5778061"/>
            <a:ext cx="4365498" cy="36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1718" y="4262243"/>
            <a:ext cx="1587476" cy="13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69963" y="4253053"/>
            <a:ext cx="1587476" cy="134896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40"/>
          <p:cNvSpPr txBox="1"/>
          <p:nvPr/>
        </p:nvSpPr>
        <p:spPr>
          <a:xfrm>
            <a:off x="2474880" y="5603359"/>
            <a:ext cx="27520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Generated Digits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1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MNIST</a:t>
            </a:r>
            <a:endParaRPr/>
          </a:p>
        </p:txBody>
      </p:sp>
      <p:graphicFrame>
        <p:nvGraphicFramePr>
          <p:cNvPr id="976" name="Google Shape;976;p41"/>
          <p:cNvGraphicFramePr/>
          <p:nvPr/>
        </p:nvGraphicFramePr>
        <p:xfrm>
          <a:off x="5422797" y="31420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77" name="Google Shape;977;p41"/>
          <p:cNvGraphicFramePr/>
          <p:nvPr/>
        </p:nvGraphicFramePr>
        <p:xfrm>
          <a:off x="6808045" y="2653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43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78" name="Google Shape;978;p41"/>
          <p:cNvSpPr txBox="1"/>
          <p:nvPr/>
        </p:nvSpPr>
        <p:spPr>
          <a:xfrm>
            <a:off x="6937106" y="2253454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979" name="Google Shape;979;p41"/>
          <p:cNvSpPr txBox="1"/>
          <p:nvPr/>
        </p:nvSpPr>
        <p:spPr>
          <a:xfrm>
            <a:off x="5108326" y="2673019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980" name="Google Shape;980;p41"/>
          <p:cNvSpPr txBox="1"/>
          <p:nvPr/>
        </p:nvSpPr>
        <p:spPr>
          <a:xfrm>
            <a:off x="1278624" y="2037761"/>
            <a:ext cx="2287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Intensity Values</a:t>
            </a:r>
            <a:endParaRPr/>
          </a:p>
        </p:txBody>
      </p:sp>
      <p:graphicFrame>
        <p:nvGraphicFramePr>
          <p:cNvPr id="981" name="Google Shape;981;p41"/>
          <p:cNvGraphicFramePr/>
          <p:nvPr/>
        </p:nvGraphicFramePr>
        <p:xfrm>
          <a:off x="5422794" y="41573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82" name="Google Shape;982;p41"/>
          <p:cNvGraphicFramePr/>
          <p:nvPr/>
        </p:nvGraphicFramePr>
        <p:xfrm>
          <a:off x="6808045" y="42174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43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83" name="Google Shape;983;p41"/>
          <p:cNvGraphicFramePr/>
          <p:nvPr/>
        </p:nvGraphicFramePr>
        <p:xfrm>
          <a:off x="8866077" y="29429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84" name="Google Shape;984;p41"/>
          <p:cNvGraphicFramePr/>
          <p:nvPr/>
        </p:nvGraphicFramePr>
        <p:xfrm>
          <a:off x="8866076" y="44403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85" name="Google Shape;985;p41"/>
          <p:cNvPicPr preferRelativeResize="0"/>
          <p:nvPr/>
        </p:nvPicPr>
        <p:blipFill rotWithShape="1">
          <a:blip r:embed="rId3">
            <a:alphaModFix/>
          </a:blip>
          <a:srcRect b="79161"/>
          <a:stretch/>
        </p:blipFill>
        <p:spPr>
          <a:xfrm>
            <a:off x="4096018" y="899457"/>
            <a:ext cx="7545519" cy="955608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1"/>
          <p:cNvSpPr/>
          <p:nvPr/>
        </p:nvSpPr>
        <p:spPr>
          <a:xfrm>
            <a:off x="0" y="6611779"/>
            <a:ext cx="859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– see description</a:t>
            </a:r>
            <a:endParaRPr/>
          </a:p>
        </p:txBody>
      </p:sp>
      <p:pic>
        <p:nvPicPr>
          <p:cNvPr id="987" name="Google Shape;98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4801" y="2830216"/>
            <a:ext cx="303488" cy="245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08711" y="3803887"/>
            <a:ext cx="303488" cy="511177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41"/>
          <p:cNvSpPr/>
          <p:nvPr/>
        </p:nvSpPr>
        <p:spPr>
          <a:xfrm>
            <a:off x="4314226" y="879469"/>
            <a:ext cx="4987637" cy="1002181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41"/>
          <p:cNvSpPr/>
          <p:nvPr/>
        </p:nvSpPr>
        <p:spPr>
          <a:xfrm>
            <a:off x="9301863" y="873521"/>
            <a:ext cx="2339674" cy="1002181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41"/>
          <p:cNvSpPr txBox="1"/>
          <p:nvPr/>
        </p:nvSpPr>
        <p:spPr>
          <a:xfrm>
            <a:off x="6844357" y="1927799"/>
            <a:ext cx="5838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70%</a:t>
            </a:r>
            <a:endParaRPr/>
          </a:p>
        </p:txBody>
      </p:sp>
      <p:sp>
        <p:nvSpPr>
          <p:cNvPr id="992" name="Google Shape;992;p41"/>
          <p:cNvSpPr txBox="1"/>
          <p:nvPr/>
        </p:nvSpPr>
        <p:spPr>
          <a:xfrm>
            <a:off x="10378899" y="1862187"/>
            <a:ext cx="5838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  <a:endParaRPr/>
          </a:p>
        </p:txBody>
      </p:sp>
      <p:sp>
        <p:nvSpPr>
          <p:cNvPr id="993" name="Google Shape;993;p41"/>
          <p:cNvSpPr txBox="1"/>
          <p:nvPr/>
        </p:nvSpPr>
        <p:spPr>
          <a:xfrm>
            <a:off x="11301778" y="3736309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994" name="Google Shape;994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395" y="2392881"/>
            <a:ext cx="2160750" cy="182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5" name="Google Shape;995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59466" y="2392881"/>
            <a:ext cx="2180100" cy="182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6" name="Google Shape;996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66437" y="4281807"/>
            <a:ext cx="2180100" cy="182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7" name="Google Shape;997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0395" y="4295358"/>
            <a:ext cx="2160750" cy="182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8" name="Google Shape;998;p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1221" y="667101"/>
            <a:ext cx="1587476" cy="13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59466" y="657911"/>
            <a:ext cx="1587476" cy="1327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41"/>
          <p:cNvSpPr txBox="1"/>
          <p:nvPr/>
        </p:nvSpPr>
        <p:spPr>
          <a:xfrm>
            <a:off x="1418456" y="248929"/>
            <a:ext cx="27520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Generated Digits</a:t>
            </a:r>
            <a:endParaRPr/>
          </a:p>
        </p:txBody>
      </p:sp>
      <p:sp>
        <p:nvSpPr>
          <p:cNvPr id="1001" name="Google Shape;1001;p41"/>
          <p:cNvSpPr txBox="1"/>
          <p:nvPr/>
        </p:nvSpPr>
        <p:spPr>
          <a:xfrm>
            <a:off x="1651415" y="6039941"/>
            <a:ext cx="2030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 Written Digits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Complete Conv Net</a:t>
            </a:r>
            <a:endParaRPr/>
          </a:p>
        </p:txBody>
      </p:sp>
      <p:sp>
        <p:nvSpPr>
          <p:cNvPr id="1007" name="Google Shape;1007;p42"/>
          <p:cNvSpPr/>
          <p:nvPr/>
        </p:nvSpPr>
        <p:spPr>
          <a:xfrm>
            <a:off x="742950" y="1085850"/>
            <a:ext cx="2038070" cy="147844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42"/>
          <p:cNvSpPr/>
          <p:nvPr/>
        </p:nvSpPr>
        <p:spPr>
          <a:xfrm>
            <a:off x="3076575" y="10858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42"/>
          <p:cNvSpPr/>
          <p:nvPr/>
        </p:nvSpPr>
        <p:spPr>
          <a:xfrm>
            <a:off x="5634037" y="13525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42"/>
          <p:cNvSpPr/>
          <p:nvPr/>
        </p:nvSpPr>
        <p:spPr>
          <a:xfrm>
            <a:off x="7229754" y="12154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42"/>
          <p:cNvSpPr/>
          <p:nvPr/>
        </p:nvSpPr>
        <p:spPr>
          <a:xfrm>
            <a:off x="9231126" y="1430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42"/>
          <p:cNvSpPr txBox="1"/>
          <p:nvPr/>
        </p:nvSpPr>
        <p:spPr>
          <a:xfrm>
            <a:off x="1325610" y="25119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1013" name="Google Shape;1013;p42"/>
          <p:cNvSpPr/>
          <p:nvPr/>
        </p:nvSpPr>
        <p:spPr>
          <a:xfrm>
            <a:off x="3228975" y="12382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42"/>
          <p:cNvSpPr/>
          <p:nvPr/>
        </p:nvSpPr>
        <p:spPr>
          <a:xfrm>
            <a:off x="3381375" y="1390650"/>
            <a:ext cx="2038070" cy="1478446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42"/>
          <p:cNvSpPr/>
          <p:nvPr/>
        </p:nvSpPr>
        <p:spPr>
          <a:xfrm>
            <a:off x="5786437" y="15049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42"/>
          <p:cNvSpPr/>
          <p:nvPr/>
        </p:nvSpPr>
        <p:spPr>
          <a:xfrm>
            <a:off x="5938837" y="1657350"/>
            <a:ext cx="923925" cy="809625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42"/>
          <p:cNvSpPr/>
          <p:nvPr/>
        </p:nvSpPr>
        <p:spPr>
          <a:xfrm>
            <a:off x="7382154" y="13678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42"/>
          <p:cNvSpPr/>
          <p:nvPr/>
        </p:nvSpPr>
        <p:spPr>
          <a:xfrm>
            <a:off x="7534554" y="15202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42"/>
          <p:cNvSpPr/>
          <p:nvPr/>
        </p:nvSpPr>
        <p:spPr>
          <a:xfrm>
            <a:off x="7686954" y="16726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42"/>
          <p:cNvSpPr/>
          <p:nvPr/>
        </p:nvSpPr>
        <p:spPr>
          <a:xfrm>
            <a:off x="7839354" y="18250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42"/>
          <p:cNvSpPr/>
          <p:nvPr/>
        </p:nvSpPr>
        <p:spPr>
          <a:xfrm>
            <a:off x="7991754" y="1977473"/>
            <a:ext cx="923925" cy="809625"/>
          </a:xfrm>
          <a:prstGeom prst="rect">
            <a:avLst/>
          </a:prstGeom>
          <a:solidFill>
            <a:srgbClr val="FFBFB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42"/>
          <p:cNvSpPr/>
          <p:nvPr/>
        </p:nvSpPr>
        <p:spPr>
          <a:xfrm>
            <a:off x="9383526" y="15832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42"/>
          <p:cNvSpPr/>
          <p:nvPr/>
        </p:nvSpPr>
        <p:spPr>
          <a:xfrm>
            <a:off x="9535926" y="17356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42"/>
          <p:cNvSpPr/>
          <p:nvPr/>
        </p:nvSpPr>
        <p:spPr>
          <a:xfrm>
            <a:off x="9688326" y="18880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42"/>
          <p:cNvSpPr/>
          <p:nvPr/>
        </p:nvSpPr>
        <p:spPr>
          <a:xfrm>
            <a:off x="9840726" y="20404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42"/>
          <p:cNvSpPr/>
          <p:nvPr/>
        </p:nvSpPr>
        <p:spPr>
          <a:xfrm>
            <a:off x="9993126" y="2192821"/>
            <a:ext cx="428062" cy="419101"/>
          </a:xfrm>
          <a:prstGeom prst="rect">
            <a:avLst/>
          </a:prstGeom>
          <a:solidFill>
            <a:srgbClr val="CCE0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Google Shape;102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87118" y="4609018"/>
            <a:ext cx="1900751" cy="809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8" name="Google Shape;1028;p42"/>
          <p:cNvCxnSpPr/>
          <p:nvPr/>
        </p:nvCxnSpPr>
        <p:spPr>
          <a:xfrm>
            <a:off x="10972800" y="2040421"/>
            <a:ext cx="0" cy="11504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9" name="Google Shape;1029;p42"/>
          <p:cNvCxnSpPr/>
          <p:nvPr/>
        </p:nvCxnSpPr>
        <p:spPr>
          <a:xfrm flipH="1">
            <a:off x="3937493" y="3209926"/>
            <a:ext cx="7044835" cy="38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0" name="Google Shape;1030;p42"/>
          <p:cNvSpPr txBox="1"/>
          <p:nvPr/>
        </p:nvSpPr>
        <p:spPr>
          <a:xfrm>
            <a:off x="10451160" y="1826108"/>
            <a:ext cx="6202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/>
          </a:p>
        </p:txBody>
      </p:sp>
      <p:cxnSp>
        <p:nvCxnSpPr>
          <p:cNvPr id="1031" name="Google Shape;1031;p42"/>
          <p:cNvCxnSpPr>
            <a:stCxn id="1032" idx="2"/>
            <a:endCxn id="1033" idx="0"/>
          </p:cNvCxnSpPr>
          <p:nvPr/>
        </p:nvCxnSpPr>
        <p:spPr>
          <a:xfrm>
            <a:off x="5091672" y="5011431"/>
            <a:ext cx="413100" cy="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34" name="Google Shape;1034;p42"/>
          <p:cNvSpPr txBox="1"/>
          <p:nvPr/>
        </p:nvSpPr>
        <p:spPr>
          <a:xfrm rot="-5400000">
            <a:off x="3847983" y="3867988"/>
            <a:ext cx="1574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18*512 = 9216</a:t>
            </a:r>
            <a:endParaRPr/>
          </a:p>
        </p:txBody>
      </p:sp>
      <p:pic>
        <p:nvPicPr>
          <p:cNvPr id="1032" name="Google Shape;103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3345017" y="4888844"/>
            <a:ext cx="3248137" cy="24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5" name="Google Shape;1035;p42"/>
          <p:cNvCxnSpPr>
            <a:stCxn id="1027" idx="2"/>
            <a:endCxn id="1032" idx="0"/>
          </p:cNvCxnSpPr>
          <p:nvPr/>
        </p:nvCxnSpPr>
        <p:spPr>
          <a:xfrm rot="10800000" flipH="1">
            <a:off x="4342120" y="5011544"/>
            <a:ext cx="504300" cy="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33" name="Google Shape;1033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3982695" y="4885506"/>
            <a:ext cx="3297438" cy="25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4765183" y="4884720"/>
            <a:ext cx="3297438" cy="253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7" name="Google Shape;1037;p42"/>
          <p:cNvCxnSpPr>
            <a:stCxn id="1033" idx="2"/>
            <a:endCxn id="1036" idx="0"/>
          </p:cNvCxnSpPr>
          <p:nvPr/>
        </p:nvCxnSpPr>
        <p:spPr>
          <a:xfrm rot="10800000" flipH="1">
            <a:off x="5758124" y="5011315"/>
            <a:ext cx="529200" cy="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38" name="Google Shape;1038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6065878" y="4907172"/>
            <a:ext cx="2228930" cy="253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p42"/>
          <p:cNvCxnSpPr>
            <a:stCxn id="1036" idx="2"/>
            <a:endCxn id="1038" idx="0"/>
          </p:cNvCxnSpPr>
          <p:nvPr/>
        </p:nvCxnSpPr>
        <p:spPr>
          <a:xfrm>
            <a:off x="6540612" y="5011429"/>
            <a:ext cx="513000" cy="22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0" name="Google Shape;1040;p42"/>
          <p:cNvSpPr txBox="1"/>
          <p:nvPr/>
        </p:nvSpPr>
        <p:spPr>
          <a:xfrm rot="-5400000">
            <a:off x="2751516" y="4747675"/>
            <a:ext cx="11095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3x6(x512)</a:t>
            </a:r>
            <a:endParaRPr/>
          </a:p>
        </p:txBody>
      </p:sp>
      <p:cxnSp>
        <p:nvCxnSpPr>
          <p:cNvPr id="1041" name="Google Shape;1041;p42"/>
          <p:cNvCxnSpPr>
            <a:endCxn id="1027" idx="3"/>
          </p:cNvCxnSpPr>
          <p:nvPr/>
        </p:nvCxnSpPr>
        <p:spPr>
          <a:xfrm>
            <a:off x="3937494" y="3233169"/>
            <a:ext cx="0" cy="830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2" name="Google Shape;1042;p42"/>
          <p:cNvSpPr txBox="1"/>
          <p:nvPr/>
        </p:nvSpPr>
        <p:spPr>
          <a:xfrm>
            <a:off x="7557981" y="3897795"/>
            <a:ext cx="8675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Bicycle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/>
          </a:p>
        </p:txBody>
      </p:sp>
      <p:cxnSp>
        <p:nvCxnSpPr>
          <p:cNvPr id="1043" name="Google Shape;1043;p42"/>
          <p:cNvCxnSpPr/>
          <p:nvPr/>
        </p:nvCxnSpPr>
        <p:spPr>
          <a:xfrm>
            <a:off x="7307053" y="4063269"/>
            <a:ext cx="22750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4" name="Google Shape;1044;p42"/>
          <p:cNvCxnSpPr/>
          <p:nvPr/>
        </p:nvCxnSpPr>
        <p:spPr>
          <a:xfrm>
            <a:off x="7307053" y="4391025"/>
            <a:ext cx="22750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5" name="Google Shape;1045;p42"/>
          <p:cNvCxnSpPr/>
          <p:nvPr/>
        </p:nvCxnSpPr>
        <p:spPr>
          <a:xfrm>
            <a:off x="7298082" y="4641290"/>
            <a:ext cx="2364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6" name="Google Shape;1046;p42"/>
          <p:cNvCxnSpPr/>
          <p:nvPr/>
        </p:nvCxnSpPr>
        <p:spPr>
          <a:xfrm>
            <a:off x="7307053" y="5487141"/>
            <a:ext cx="25092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7" name="Google Shape;1047;p42"/>
          <p:cNvCxnSpPr/>
          <p:nvPr/>
        </p:nvCxnSpPr>
        <p:spPr>
          <a:xfrm>
            <a:off x="7298082" y="5729862"/>
            <a:ext cx="2598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8" name="Google Shape;1048;p42"/>
          <p:cNvCxnSpPr/>
          <p:nvPr/>
        </p:nvCxnSpPr>
        <p:spPr>
          <a:xfrm>
            <a:off x="7298082" y="6043370"/>
            <a:ext cx="2598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9" name="Google Shape;1049;p42"/>
          <p:cNvSpPr txBox="1"/>
          <p:nvPr/>
        </p:nvSpPr>
        <p:spPr>
          <a:xfrm rot="-5400000">
            <a:off x="4967244" y="3674520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050" name="Google Shape;1050;p42"/>
          <p:cNvSpPr txBox="1"/>
          <p:nvPr/>
        </p:nvSpPr>
        <p:spPr>
          <a:xfrm rot="-5400000">
            <a:off x="5703427" y="3629927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2048</a:t>
            </a:r>
            <a:endParaRPr/>
          </a:p>
        </p:txBody>
      </p:sp>
      <p:sp>
        <p:nvSpPr>
          <p:cNvPr id="1051" name="Google Shape;1051;p42"/>
          <p:cNvSpPr txBox="1"/>
          <p:nvPr/>
        </p:nvSpPr>
        <p:spPr>
          <a:xfrm rot="-5400000">
            <a:off x="6538259" y="4032387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  <a:endParaRPr/>
          </a:p>
        </p:txBody>
      </p:sp>
      <p:pic>
        <p:nvPicPr>
          <p:cNvPr id="1052" name="Google Shape;1052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2949" y="3526933"/>
            <a:ext cx="1833315" cy="25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42"/>
          <p:cNvSpPr/>
          <p:nvPr/>
        </p:nvSpPr>
        <p:spPr>
          <a:xfrm>
            <a:off x="8956359" y="3914457"/>
            <a:ext cx="298960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Million images for training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100,000 images for testing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 classes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1D Convolution</a:t>
            </a:r>
            <a:endParaRPr/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l="31877" t="-2078" r="-1" b="3790"/>
          <a:stretch/>
        </p:blipFill>
        <p:spPr>
          <a:xfrm>
            <a:off x="3109004" y="2712957"/>
            <a:ext cx="904195" cy="3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9005" y="1803400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l="31877" t="-2078" r="-1" b="3790"/>
          <a:stretch/>
        </p:blipFill>
        <p:spPr>
          <a:xfrm>
            <a:off x="3550941" y="2712957"/>
            <a:ext cx="904195" cy="3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/>
          </a:blip>
          <a:srcRect l="31877" t="-2078" r="-1" b="3790"/>
          <a:stretch/>
        </p:blipFill>
        <p:spPr>
          <a:xfrm>
            <a:off x="4003039" y="2712957"/>
            <a:ext cx="904195" cy="3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l="31877" t="-2078" r="-1" b="3790"/>
          <a:stretch/>
        </p:blipFill>
        <p:spPr>
          <a:xfrm>
            <a:off x="4444975" y="2712957"/>
            <a:ext cx="904195" cy="3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 l="31877" t="-2078" r="-1" b="3790"/>
          <a:stretch/>
        </p:blipFill>
        <p:spPr>
          <a:xfrm>
            <a:off x="4876751" y="2712957"/>
            <a:ext cx="904195" cy="3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l="31877" t="-2078" r="-1" b="3790"/>
          <a:stretch/>
        </p:blipFill>
        <p:spPr>
          <a:xfrm>
            <a:off x="5349170" y="2712957"/>
            <a:ext cx="904195" cy="3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l="31877" t="-2078" r="-1" b="3790"/>
          <a:stretch/>
        </p:blipFill>
        <p:spPr>
          <a:xfrm>
            <a:off x="5831698" y="2712957"/>
            <a:ext cx="904195" cy="3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l="31877" t="-2078" r="-1" b="3790"/>
          <a:stretch/>
        </p:blipFill>
        <p:spPr>
          <a:xfrm>
            <a:off x="6334547" y="2712957"/>
            <a:ext cx="904195" cy="3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l="31877" t="-2078" r="-1" b="3790"/>
          <a:stretch/>
        </p:blipFill>
        <p:spPr>
          <a:xfrm>
            <a:off x="6817074" y="2712957"/>
            <a:ext cx="904195" cy="3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l="31877" t="-2078" r="-1" b="3790"/>
          <a:stretch/>
        </p:blipFill>
        <p:spPr>
          <a:xfrm>
            <a:off x="7269171" y="2712957"/>
            <a:ext cx="904195" cy="3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l="31877" t="-2078" r="-1" b="3790"/>
          <a:stretch/>
        </p:blipFill>
        <p:spPr>
          <a:xfrm>
            <a:off x="7721268" y="2712957"/>
            <a:ext cx="904195" cy="3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9004" y="3556711"/>
            <a:ext cx="5085258" cy="4264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11023309" y="1803400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12x1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11023309" y="3463862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11x1</a:t>
            </a:r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11081819" y="253642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Why Cascade Conv Layers?</a:t>
            </a:r>
            <a:endParaRPr/>
          </a:p>
        </p:txBody>
      </p:sp>
      <p:pic>
        <p:nvPicPr>
          <p:cNvPr id="1059" name="Google Shape;1059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4679" b="173"/>
          <a:stretch/>
        </p:blipFill>
        <p:spPr>
          <a:xfrm>
            <a:off x="1771650" y="731520"/>
            <a:ext cx="8648700" cy="184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 Features – L1, L2</a:t>
            </a:r>
            <a:endParaRPr/>
          </a:p>
        </p:txBody>
      </p:sp>
      <p:sp>
        <p:nvSpPr>
          <p:cNvPr id="1065" name="Google Shape;1065;p44"/>
          <p:cNvSpPr txBox="1">
            <a:spLocks noGrp="1"/>
          </p:cNvSpPr>
          <p:nvPr>
            <p:ph type="body" idx="1"/>
          </p:nvPr>
        </p:nvSpPr>
        <p:spPr>
          <a:xfrm>
            <a:off x="0" y="6676653"/>
            <a:ext cx="12028517" cy="21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25"/>
              <a:buNone/>
            </a:pPr>
            <a:r>
              <a:rPr lang="en-IN" sz="925"/>
              <a:t>Visualizing and Understanding Convolutional Networks - Matthew D. Zeiler, Rob Fergus </a:t>
            </a:r>
            <a:endParaRPr/>
          </a:p>
        </p:txBody>
      </p:sp>
      <p:pic>
        <p:nvPicPr>
          <p:cNvPr id="1066" name="Google Shape;106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875" y="1223962"/>
            <a:ext cx="1114425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 Features – L3</a:t>
            </a:r>
            <a:endParaRPr/>
          </a:p>
        </p:txBody>
      </p:sp>
      <p:pic>
        <p:nvPicPr>
          <p:cNvPr id="1072" name="Google Shape;107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347787"/>
            <a:ext cx="11049000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45"/>
          <p:cNvSpPr txBox="1"/>
          <p:nvPr/>
        </p:nvSpPr>
        <p:spPr>
          <a:xfrm>
            <a:off x="0" y="6676653"/>
            <a:ext cx="12028517" cy="21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25"/>
              <a:buFont typeface="Arial"/>
              <a:buNone/>
            </a:pPr>
            <a:r>
              <a:rPr lang="en-IN" sz="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Visualizing and Understanding Convolutional Networks - Matthew D. Zeiler, Rob Fergus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 Features – L4, L5</a:t>
            </a:r>
            <a:endParaRPr/>
          </a:p>
        </p:txBody>
      </p:sp>
      <p:pic>
        <p:nvPicPr>
          <p:cNvPr id="1080" name="Google Shape;1080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32366" y="669926"/>
            <a:ext cx="9327268" cy="5766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46"/>
          <p:cNvSpPr txBox="1"/>
          <p:nvPr/>
        </p:nvSpPr>
        <p:spPr>
          <a:xfrm>
            <a:off x="0" y="6676653"/>
            <a:ext cx="12028517" cy="21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25"/>
              <a:buFont typeface="Arial"/>
              <a:buNone/>
            </a:pPr>
            <a:r>
              <a:rPr lang="en-IN" sz="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Visualizing and Understanding Convolutional Networks - Matthew D. Zeiler, Rob Fergus </a:t>
            </a:r>
            <a:endParaRPr/>
          </a:p>
        </p:txBody>
      </p:sp>
      <p:sp>
        <p:nvSpPr>
          <p:cNvPr id="1082" name="Google Shape;1082;p46"/>
          <p:cNvSpPr/>
          <p:nvPr/>
        </p:nvSpPr>
        <p:spPr>
          <a:xfrm>
            <a:off x="4817820" y="6491987"/>
            <a:ext cx="72106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https://www.youtube.com/watch?v=AgkfIQ4IGaM – better explanation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Transfer Learning</a:t>
            </a:r>
            <a:endParaRPr/>
          </a:p>
        </p:txBody>
      </p:sp>
      <p:graphicFrame>
        <p:nvGraphicFramePr>
          <p:cNvPr id="1089" name="Google Shape;1089;p47"/>
          <p:cNvGraphicFramePr/>
          <p:nvPr/>
        </p:nvGraphicFramePr>
        <p:xfrm>
          <a:off x="6561866" y="1741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0" name="Google Shape;1090;p47"/>
          <p:cNvSpPr txBox="1"/>
          <p:nvPr/>
        </p:nvSpPr>
        <p:spPr>
          <a:xfrm>
            <a:off x="8100134" y="796117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1091" name="Google Shape;1091;p47"/>
          <p:cNvSpPr txBox="1"/>
          <p:nvPr/>
        </p:nvSpPr>
        <p:spPr>
          <a:xfrm>
            <a:off x="6242759" y="1267867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1092" name="Google Shape;1092;p47"/>
          <p:cNvSpPr txBox="1"/>
          <p:nvPr/>
        </p:nvSpPr>
        <p:spPr>
          <a:xfrm>
            <a:off x="3595854" y="1372238"/>
            <a:ext cx="2287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Intensity Values</a:t>
            </a:r>
            <a:endParaRPr/>
          </a:p>
        </p:txBody>
      </p:sp>
      <p:graphicFrame>
        <p:nvGraphicFramePr>
          <p:cNvPr id="1093" name="Google Shape;1093;p47"/>
          <p:cNvGraphicFramePr/>
          <p:nvPr/>
        </p:nvGraphicFramePr>
        <p:xfrm>
          <a:off x="6561866" y="27710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94" name="Google Shape;1094;p47"/>
          <p:cNvGraphicFramePr/>
          <p:nvPr/>
        </p:nvGraphicFramePr>
        <p:xfrm>
          <a:off x="231382" y="27958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0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95" name="Google Shape;1095;p47"/>
          <p:cNvSpPr txBox="1"/>
          <p:nvPr/>
        </p:nvSpPr>
        <p:spPr>
          <a:xfrm>
            <a:off x="1360101" y="871409"/>
            <a:ext cx="8495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endParaRPr/>
          </a:p>
        </p:txBody>
      </p:sp>
      <p:sp>
        <p:nvSpPr>
          <p:cNvPr id="1096" name="Google Shape;1096;p47"/>
          <p:cNvSpPr/>
          <p:nvPr/>
        </p:nvSpPr>
        <p:spPr>
          <a:xfrm>
            <a:off x="6944027" y="5069757"/>
            <a:ext cx="183710" cy="19506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47"/>
          <p:cNvSpPr/>
          <p:nvPr/>
        </p:nvSpPr>
        <p:spPr>
          <a:xfrm>
            <a:off x="6944027" y="5797178"/>
            <a:ext cx="183710" cy="195068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47"/>
          <p:cNvSpPr/>
          <p:nvPr/>
        </p:nvSpPr>
        <p:spPr>
          <a:xfrm>
            <a:off x="6944028" y="4918159"/>
            <a:ext cx="183709" cy="127080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9" name="Google Shape;1099;p47"/>
          <p:cNvCxnSpPr>
            <a:stCxn id="1096" idx="6"/>
            <a:endCxn id="1100" idx="1"/>
          </p:cNvCxnSpPr>
          <p:nvPr/>
        </p:nvCxnSpPr>
        <p:spPr>
          <a:xfrm rot="10800000" flipH="1">
            <a:off x="7127737" y="5166091"/>
            <a:ext cx="619800" cy="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1" name="Google Shape;1101;p47"/>
          <p:cNvCxnSpPr>
            <a:stCxn id="1097" idx="6"/>
            <a:endCxn id="1102" idx="1"/>
          </p:cNvCxnSpPr>
          <p:nvPr/>
        </p:nvCxnSpPr>
        <p:spPr>
          <a:xfrm rot="10800000" flipH="1">
            <a:off x="7127737" y="5887512"/>
            <a:ext cx="674100" cy="7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00" name="Google Shape;1100;p47"/>
          <p:cNvSpPr txBox="1"/>
          <p:nvPr/>
        </p:nvSpPr>
        <p:spPr>
          <a:xfrm>
            <a:off x="7747559" y="4981559"/>
            <a:ext cx="2032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</a:t>
            </a:r>
            <a:endParaRPr/>
          </a:p>
        </p:txBody>
      </p:sp>
      <p:sp>
        <p:nvSpPr>
          <p:cNvPr id="1102" name="Google Shape;1102;p47"/>
          <p:cNvSpPr txBox="1"/>
          <p:nvPr/>
        </p:nvSpPr>
        <p:spPr>
          <a:xfrm>
            <a:off x="7801792" y="5702920"/>
            <a:ext cx="23525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Multiply</a:t>
            </a:r>
            <a:endParaRPr/>
          </a:p>
        </p:txBody>
      </p:sp>
      <p:sp>
        <p:nvSpPr>
          <p:cNvPr id="1103" name="Google Shape;1103;p47"/>
          <p:cNvSpPr txBox="1"/>
          <p:nvPr/>
        </p:nvSpPr>
        <p:spPr>
          <a:xfrm>
            <a:off x="5749980" y="4981559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/>
          </a:p>
        </p:txBody>
      </p:sp>
      <p:sp>
        <p:nvSpPr>
          <p:cNvPr id="1104" name="Google Shape;1104;p47"/>
          <p:cNvSpPr txBox="1"/>
          <p:nvPr/>
        </p:nvSpPr>
        <p:spPr>
          <a:xfrm>
            <a:off x="5871808" y="5757752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1105" name="Google Shape;1105;p47"/>
          <p:cNvSpPr txBox="1"/>
          <p:nvPr/>
        </p:nvSpPr>
        <p:spPr>
          <a:xfrm>
            <a:off x="5498339" y="4367370"/>
            <a:ext cx="8258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1106" name="Google Shape;1106;p47"/>
          <p:cNvSpPr txBox="1"/>
          <p:nvPr/>
        </p:nvSpPr>
        <p:spPr>
          <a:xfrm rot="-5400000">
            <a:off x="-94168" y="5621366"/>
            <a:ext cx="1224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1107" name="Google Shape;1107;p47"/>
          <p:cNvSpPr/>
          <p:nvPr/>
        </p:nvSpPr>
        <p:spPr>
          <a:xfrm rot="5400000">
            <a:off x="5714127" y="1835084"/>
            <a:ext cx="2587388" cy="139870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08" name="Google Shape;1108;p47"/>
          <p:cNvGraphicFramePr/>
          <p:nvPr/>
        </p:nvGraphicFramePr>
        <p:xfrm>
          <a:off x="231382" y="15569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0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09" name="Google Shape;1109;p47"/>
          <p:cNvGraphicFramePr/>
          <p:nvPr/>
        </p:nvGraphicFramePr>
        <p:xfrm>
          <a:off x="1950214" y="15548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0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5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10" name="Google Shape;1110;p47"/>
          <p:cNvGraphicFramePr/>
          <p:nvPr/>
        </p:nvGraphicFramePr>
        <p:xfrm>
          <a:off x="3918905" y="1900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3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11" name="Google Shape;1111;p47"/>
          <p:cNvGraphicFramePr/>
          <p:nvPr/>
        </p:nvGraphicFramePr>
        <p:xfrm>
          <a:off x="8182796" y="1316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3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12" name="Google Shape;1112;p47"/>
          <p:cNvGraphicFramePr/>
          <p:nvPr/>
        </p:nvGraphicFramePr>
        <p:xfrm>
          <a:off x="8182795" y="26974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3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7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13" name="Google Shape;1113;p47"/>
          <p:cNvSpPr txBox="1"/>
          <p:nvPr/>
        </p:nvSpPr>
        <p:spPr>
          <a:xfrm>
            <a:off x="9856759" y="821269"/>
            <a:ext cx="5952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</a:t>
            </a:r>
            <a:endParaRPr/>
          </a:p>
        </p:txBody>
      </p:sp>
      <p:graphicFrame>
        <p:nvGraphicFramePr>
          <p:cNvPr id="1114" name="Google Shape;1114;p47"/>
          <p:cNvGraphicFramePr/>
          <p:nvPr/>
        </p:nvGraphicFramePr>
        <p:xfrm>
          <a:off x="9853336" y="14605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4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15" name="Google Shape;1115;p47"/>
          <p:cNvGraphicFramePr/>
          <p:nvPr/>
        </p:nvGraphicFramePr>
        <p:xfrm>
          <a:off x="9853335" y="28679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4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16" name="Google Shape;111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793" y="4597985"/>
            <a:ext cx="4204955" cy="4458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17" name="Google Shape;1117;p47"/>
          <p:cNvGraphicFramePr/>
          <p:nvPr/>
        </p:nvGraphicFramePr>
        <p:xfrm>
          <a:off x="1943441" y="28136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0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18" name="Google Shape;111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158" y="5216519"/>
            <a:ext cx="4210561" cy="43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793" y="5773470"/>
            <a:ext cx="4199926" cy="415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47"/>
          <p:cNvSpPr txBox="1"/>
          <p:nvPr/>
        </p:nvSpPr>
        <p:spPr>
          <a:xfrm>
            <a:off x="6779636" y="821269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</a:t>
            </a:r>
            <a:endParaRPr/>
          </a:p>
        </p:txBody>
      </p:sp>
      <p:sp>
        <p:nvSpPr>
          <p:cNvPr id="1121" name="Google Shape;1121;p47"/>
          <p:cNvSpPr txBox="1"/>
          <p:nvPr/>
        </p:nvSpPr>
        <p:spPr>
          <a:xfrm rot="-5400000">
            <a:off x="-170765" y="5580858"/>
            <a:ext cx="8575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Retrain</a:t>
            </a:r>
            <a:endParaRPr/>
          </a:p>
        </p:txBody>
      </p:sp>
      <p:pic>
        <p:nvPicPr>
          <p:cNvPr id="1122" name="Google Shape;1122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748" y="5282765"/>
            <a:ext cx="4224619" cy="40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747" y="5724536"/>
            <a:ext cx="4224619" cy="4059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4" name="Google Shape;1124;p47"/>
          <p:cNvGraphicFramePr/>
          <p:nvPr/>
        </p:nvGraphicFramePr>
        <p:xfrm>
          <a:off x="6561867" y="1755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25" name="Google Shape;1125;p47"/>
          <p:cNvGraphicFramePr/>
          <p:nvPr/>
        </p:nvGraphicFramePr>
        <p:xfrm>
          <a:off x="6561866" y="27708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26" name="Google Shape;1126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3792" y="5218768"/>
            <a:ext cx="4365499" cy="4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3792" y="5797178"/>
            <a:ext cx="4365499" cy="41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9"/>
          <p:cNvSpPr txBox="1">
            <a:spLocks noGrp="1"/>
          </p:cNvSpPr>
          <p:nvPr>
            <p:ph type="title"/>
          </p:nvPr>
        </p:nvSpPr>
        <p:spPr>
          <a:xfrm>
            <a:off x="2357790" y="71143"/>
            <a:ext cx="7476419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Transfer Learning</a:t>
            </a:r>
            <a:endParaRPr/>
          </a:p>
        </p:txBody>
      </p:sp>
      <p:sp>
        <p:nvSpPr>
          <p:cNvPr id="1133" name="Google Shape;1133;p49"/>
          <p:cNvSpPr/>
          <p:nvPr/>
        </p:nvSpPr>
        <p:spPr>
          <a:xfrm>
            <a:off x="8656830" y="2387414"/>
            <a:ext cx="85818" cy="1788153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49"/>
          <p:cNvSpPr/>
          <p:nvPr/>
        </p:nvSpPr>
        <p:spPr>
          <a:xfrm>
            <a:off x="9817271" y="2621778"/>
            <a:ext cx="85818" cy="1253623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49"/>
          <p:cNvSpPr/>
          <p:nvPr/>
        </p:nvSpPr>
        <p:spPr>
          <a:xfrm>
            <a:off x="10977712" y="2724770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6" name="Google Shape;1136;p49"/>
          <p:cNvCxnSpPr/>
          <p:nvPr/>
        </p:nvCxnSpPr>
        <p:spPr>
          <a:xfrm rot="10800000" flipH="1">
            <a:off x="11048498" y="3168803"/>
            <a:ext cx="249045" cy="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37" name="Google Shape;1137;p49"/>
          <p:cNvSpPr txBox="1"/>
          <p:nvPr/>
        </p:nvSpPr>
        <p:spPr>
          <a:xfrm>
            <a:off x="8494379" y="1001472"/>
            <a:ext cx="31855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ImageNet – 1000 classes – 1.2m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Pascal – 20 classes - ~5000</a:t>
            </a:r>
            <a:endParaRPr/>
          </a:p>
        </p:txBody>
      </p:sp>
      <p:sp>
        <p:nvSpPr>
          <p:cNvPr id="1138" name="Google Shape;1138;p49"/>
          <p:cNvSpPr txBox="1"/>
          <p:nvPr/>
        </p:nvSpPr>
        <p:spPr>
          <a:xfrm>
            <a:off x="3419928" y="1001473"/>
            <a:ext cx="28475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from scratch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the last FC Layer</a:t>
            </a:r>
            <a:endParaRPr/>
          </a:p>
        </p:txBody>
      </p:sp>
      <p:sp>
        <p:nvSpPr>
          <p:cNvPr id="1139" name="Google Shape;1139;p49"/>
          <p:cNvSpPr txBox="1"/>
          <p:nvPr/>
        </p:nvSpPr>
        <p:spPr>
          <a:xfrm>
            <a:off x="3470430" y="5052704"/>
            <a:ext cx="34190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Finetune the classification part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from scratch</a:t>
            </a:r>
            <a:endParaRPr/>
          </a:p>
        </p:txBody>
      </p:sp>
      <p:sp>
        <p:nvSpPr>
          <p:cNvPr id="1140" name="Google Shape;1140;p49"/>
          <p:cNvSpPr/>
          <p:nvPr/>
        </p:nvSpPr>
        <p:spPr>
          <a:xfrm>
            <a:off x="3771520" y="1558056"/>
            <a:ext cx="33162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Fine Tune the classification part</a:t>
            </a:r>
            <a:endParaRPr/>
          </a:p>
        </p:txBody>
      </p:sp>
      <p:cxnSp>
        <p:nvCxnSpPr>
          <p:cNvPr id="1141" name="Google Shape;1141;p49"/>
          <p:cNvCxnSpPr/>
          <p:nvPr/>
        </p:nvCxnSpPr>
        <p:spPr>
          <a:xfrm>
            <a:off x="8458519" y="701889"/>
            <a:ext cx="0" cy="579729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42" name="Google Shape;1142;p49"/>
          <p:cNvSpPr/>
          <p:nvPr/>
        </p:nvSpPr>
        <p:spPr>
          <a:xfrm rot="5400000">
            <a:off x="3685192" y="2779582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AlexNet/VGG</a:t>
            </a:r>
            <a:endParaRPr/>
          </a:p>
        </p:txBody>
      </p:sp>
      <p:sp>
        <p:nvSpPr>
          <p:cNvPr id="1143" name="Google Shape;1143;p49"/>
          <p:cNvSpPr/>
          <p:nvPr/>
        </p:nvSpPr>
        <p:spPr>
          <a:xfrm>
            <a:off x="6119545" y="2616824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49"/>
          <p:cNvSpPr/>
          <p:nvPr/>
        </p:nvSpPr>
        <p:spPr>
          <a:xfrm>
            <a:off x="6271945" y="2769224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49"/>
          <p:cNvSpPr/>
          <p:nvPr/>
        </p:nvSpPr>
        <p:spPr>
          <a:xfrm>
            <a:off x="6424345" y="2921624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49"/>
          <p:cNvSpPr/>
          <p:nvPr/>
        </p:nvSpPr>
        <p:spPr>
          <a:xfrm>
            <a:off x="6576745" y="3074024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49"/>
          <p:cNvSpPr/>
          <p:nvPr/>
        </p:nvSpPr>
        <p:spPr>
          <a:xfrm>
            <a:off x="6729145" y="3226424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49"/>
          <p:cNvSpPr/>
          <p:nvPr/>
        </p:nvSpPr>
        <p:spPr>
          <a:xfrm>
            <a:off x="5310549" y="3177279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49"/>
          <p:cNvSpPr/>
          <p:nvPr/>
        </p:nvSpPr>
        <p:spPr>
          <a:xfrm>
            <a:off x="7654372" y="3196454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0" name="Google Shape;115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780" y="2534923"/>
            <a:ext cx="2388973" cy="178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069" y="558083"/>
            <a:ext cx="2388973" cy="178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49"/>
          <p:cNvPicPr preferRelativeResize="0"/>
          <p:nvPr/>
        </p:nvPicPr>
        <p:blipFill rotWithShape="1">
          <a:blip r:embed="rId6">
            <a:alphaModFix/>
          </a:blip>
          <a:srcRect t="20276" b="17390"/>
          <a:stretch/>
        </p:blipFill>
        <p:spPr>
          <a:xfrm>
            <a:off x="463990" y="4516532"/>
            <a:ext cx="2485130" cy="201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5221" y="2444791"/>
            <a:ext cx="2526919" cy="20870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4" name="Google Shape;1154;p49"/>
          <p:cNvGraphicFramePr/>
          <p:nvPr/>
        </p:nvGraphicFramePr>
        <p:xfrm>
          <a:off x="8536023" y="47163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55" name="Google Shape;1155;p49"/>
          <p:cNvGraphicFramePr/>
          <p:nvPr/>
        </p:nvGraphicFramePr>
        <p:xfrm>
          <a:off x="9661636" y="49574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56" name="Google Shape;1156;p49"/>
          <p:cNvGraphicFramePr/>
          <p:nvPr/>
        </p:nvGraphicFramePr>
        <p:xfrm>
          <a:off x="10903777" y="50527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57" name="Google Shape;1157;p49"/>
          <p:cNvGraphicFramePr/>
          <p:nvPr/>
        </p:nvGraphicFramePr>
        <p:xfrm>
          <a:off x="9104358" y="47163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58" name="Google Shape;1158;p49"/>
          <p:cNvGraphicFramePr/>
          <p:nvPr/>
        </p:nvGraphicFramePr>
        <p:xfrm>
          <a:off x="10218914" y="49574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{AB106835-FC5E-4A57-B1D8-1E76F0F1AFB6}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59" name="Google Shape;1159;p49"/>
          <p:cNvCxnSpPr/>
          <p:nvPr/>
        </p:nvCxnSpPr>
        <p:spPr>
          <a:xfrm rot="10800000" flipH="1">
            <a:off x="11063530" y="2813480"/>
            <a:ext cx="249045" cy="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0" name="Google Shape;1160;p49"/>
          <p:cNvCxnSpPr/>
          <p:nvPr/>
        </p:nvCxnSpPr>
        <p:spPr>
          <a:xfrm rot="10800000" flipH="1">
            <a:off x="11063530" y="2931521"/>
            <a:ext cx="249045" cy="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1" name="Google Shape;1161;p49"/>
          <p:cNvCxnSpPr/>
          <p:nvPr/>
        </p:nvCxnSpPr>
        <p:spPr>
          <a:xfrm rot="10800000" flipH="1">
            <a:off x="11063530" y="3289358"/>
            <a:ext cx="249045" cy="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2" name="Google Shape;1162;p49"/>
          <p:cNvCxnSpPr/>
          <p:nvPr/>
        </p:nvCxnSpPr>
        <p:spPr>
          <a:xfrm rot="10800000" flipH="1">
            <a:off x="11063530" y="3409914"/>
            <a:ext cx="249045" cy="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63" name="Google Shape;1163;p49"/>
          <p:cNvCxnSpPr/>
          <p:nvPr/>
        </p:nvCxnSpPr>
        <p:spPr>
          <a:xfrm rot="10800000" flipH="1">
            <a:off x="11048498" y="3048247"/>
            <a:ext cx="249045" cy="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64" name="Google Shape;1164;p49"/>
          <p:cNvSpPr/>
          <p:nvPr/>
        </p:nvSpPr>
        <p:spPr>
          <a:xfrm>
            <a:off x="7064752" y="688629"/>
            <a:ext cx="1352475" cy="1004133"/>
          </a:xfrm>
          <a:prstGeom prst="wedgeEllipseCallout">
            <a:avLst>
              <a:gd name="adj1" fmla="val -93037"/>
              <a:gd name="adj2" fmla="val 7685"/>
            </a:avLst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Which is  better?</a:t>
            </a:r>
            <a:endParaRPr/>
          </a:p>
        </p:txBody>
      </p:sp>
      <p:sp>
        <p:nvSpPr>
          <p:cNvPr id="1165" name="Google Shape;1165;p49"/>
          <p:cNvSpPr/>
          <p:nvPr/>
        </p:nvSpPr>
        <p:spPr>
          <a:xfrm>
            <a:off x="8544337" y="3074024"/>
            <a:ext cx="293875" cy="354976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6" name="Google Shape;1166;p49"/>
          <p:cNvCxnSpPr>
            <a:stCxn id="1165" idx="1"/>
          </p:cNvCxnSpPr>
          <p:nvPr/>
        </p:nvCxnSpPr>
        <p:spPr>
          <a:xfrm>
            <a:off x="8544337" y="3251512"/>
            <a:ext cx="175800" cy="1464900"/>
          </a:xfrm>
          <a:prstGeom prst="bentConnector4">
            <a:avLst>
              <a:gd name="adj1" fmla="val -130035"/>
              <a:gd name="adj2" fmla="val 77267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67" name="Google Shape;1167;p49"/>
          <p:cNvSpPr/>
          <p:nvPr/>
        </p:nvSpPr>
        <p:spPr>
          <a:xfrm>
            <a:off x="9748237" y="3100167"/>
            <a:ext cx="239393" cy="250086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8" name="Google Shape;1168;p49"/>
          <p:cNvCxnSpPr>
            <a:stCxn id="1167" idx="1"/>
          </p:cNvCxnSpPr>
          <p:nvPr/>
        </p:nvCxnSpPr>
        <p:spPr>
          <a:xfrm>
            <a:off x="9748237" y="3225210"/>
            <a:ext cx="97500" cy="1732200"/>
          </a:xfrm>
          <a:prstGeom prst="bentConnector4">
            <a:avLst>
              <a:gd name="adj1" fmla="val -234463"/>
              <a:gd name="adj2" fmla="val 53610"/>
            </a:avLst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50"/>
          <p:cNvSpPr txBox="1"/>
          <p:nvPr/>
        </p:nvSpPr>
        <p:spPr>
          <a:xfrm>
            <a:off x="689424" y="838778"/>
            <a:ext cx="855619" cy="36933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1</a:t>
            </a:r>
            <a:endParaRPr/>
          </a:p>
        </p:txBody>
      </p:sp>
      <p:sp>
        <p:nvSpPr>
          <p:cNvPr id="1174" name="Google Shape;1174;p50"/>
          <p:cNvSpPr txBox="1"/>
          <p:nvPr/>
        </p:nvSpPr>
        <p:spPr>
          <a:xfrm>
            <a:off x="1995144" y="840236"/>
            <a:ext cx="855619" cy="36933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2</a:t>
            </a:r>
            <a:endParaRPr/>
          </a:p>
        </p:txBody>
      </p:sp>
      <p:sp>
        <p:nvSpPr>
          <p:cNvPr id="1175" name="Google Shape;1175;p50"/>
          <p:cNvSpPr txBox="1"/>
          <p:nvPr/>
        </p:nvSpPr>
        <p:spPr>
          <a:xfrm>
            <a:off x="3493301" y="840236"/>
            <a:ext cx="855619" cy="36933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3</a:t>
            </a:r>
            <a:endParaRPr/>
          </a:p>
        </p:txBody>
      </p:sp>
      <p:sp>
        <p:nvSpPr>
          <p:cNvPr id="1176" name="Google Shape;1176;p50"/>
          <p:cNvSpPr txBox="1"/>
          <p:nvPr/>
        </p:nvSpPr>
        <p:spPr>
          <a:xfrm>
            <a:off x="10369039" y="157512"/>
            <a:ext cx="1400383" cy="36933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+ Softmax</a:t>
            </a:r>
            <a:endParaRPr/>
          </a:p>
        </p:txBody>
      </p:sp>
      <p:sp>
        <p:nvSpPr>
          <p:cNvPr id="1177" name="Google Shape;1177;p50"/>
          <p:cNvSpPr txBox="1"/>
          <p:nvPr/>
        </p:nvSpPr>
        <p:spPr>
          <a:xfrm>
            <a:off x="481198" y="6042703"/>
            <a:ext cx="13789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Shapes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Generic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178" name="Google Shape;1178;p50"/>
          <p:cNvSpPr txBox="1"/>
          <p:nvPr/>
        </p:nvSpPr>
        <p:spPr>
          <a:xfrm>
            <a:off x="5687825" y="5901876"/>
            <a:ext cx="27705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Shapes/Patterns/Structures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179" name="Google Shape;1179;p50"/>
          <p:cNvSpPr txBox="1"/>
          <p:nvPr/>
        </p:nvSpPr>
        <p:spPr>
          <a:xfrm>
            <a:off x="6629429" y="882666"/>
            <a:ext cx="887679" cy="36933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N</a:t>
            </a:r>
            <a:endParaRPr/>
          </a:p>
        </p:txBody>
      </p:sp>
      <p:cxnSp>
        <p:nvCxnSpPr>
          <p:cNvPr id="1180" name="Google Shape;1180;p50"/>
          <p:cNvCxnSpPr/>
          <p:nvPr/>
        </p:nvCxnSpPr>
        <p:spPr>
          <a:xfrm flipH="1">
            <a:off x="8458519" y="347940"/>
            <a:ext cx="8640" cy="615124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181" name="Google Shape;1181;p50"/>
          <p:cNvCxnSpPr>
            <a:stCxn id="1177" idx="3"/>
            <a:endCxn id="1178" idx="1"/>
          </p:cNvCxnSpPr>
          <p:nvPr/>
        </p:nvCxnSpPr>
        <p:spPr>
          <a:xfrm rot="10800000" flipH="1">
            <a:off x="1860102" y="6363469"/>
            <a:ext cx="3827700" cy="2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182" name="Google Shape;118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8360" y="1439489"/>
            <a:ext cx="1289816" cy="128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50"/>
          <p:cNvPicPr preferRelativeResize="0"/>
          <p:nvPr/>
        </p:nvPicPr>
        <p:blipFill rotWithShape="1">
          <a:blip r:embed="rId4">
            <a:alphaModFix/>
          </a:blip>
          <a:srcRect t="32258" b="26646"/>
          <a:stretch/>
        </p:blipFill>
        <p:spPr>
          <a:xfrm>
            <a:off x="6365993" y="2803238"/>
            <a:ext cx="898713" cy="36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1559" y="4249009"/>
            <a:ext cx="434990" cy="43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50"/>
          <p:cNvSpPr/>
          <p:nvPr/>
        </p:nvSpPr>
        <p:spPr>
          <a:xfrm>
            <a:off x="8656830" y="2387414"/>
            <a:ext cx="85818" cy="1788153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50"/>
          <p:cNvSpPr/>
          <p:nvPr/>
        </p:nvSpPr>
        <p:spPr>
          <a:xfrm>
            <a:off x="9396638" y="2654679"/>
            <a:ext cx="85818" cy="1253623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50"/>
          <p:cNvSpPr/>
          <p:nvPr/>
        </p:nvSpPr>
        <p:spPr>
          <a:xfrm>
            <a:off x="10109809" y="2837138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50"/>
          <p:cNvSpPr txBox="1"/>
          <p:nvPr/>
        </p:nvSpPr>
        <p:spPr>
          <a:xfrm>
            <a:off x="10444672" y="2903577"/>
            <a:ext cx="16997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189" name="Google Shape;1189;p50"/>
          <p:cNvCxnSpPr/>
          <p:nvPr/>
        </p:nvCxnSpPr>
        <p:spPr>
          <a:xfrm rot="10800000" flipH="1">
            <a:off x="10180595" y="3281171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190" name="Google Shape;1190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49956" y="2844377"/>
            <a:ext cx="534303" cy="26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67635" y="3423561"/>
            <a:ext cx="430887" cy="36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13428" y="3326590"/>
            <a:ext cx="293521" cy="58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5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58195" y="4290322"/>
            <a:ext cx="623721" cy="38105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50"/>
          <p:cNvSpPr txBox="1"/>
          <p:nvPr/>
        </p:nvSpPr>
        <p:spPr>
          <a:xfrm>
            <a:off x="8467159" y="1466025"/>
            <a:ext cx="31855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ImageNet – 1000 classes – 1.2m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Pascal – 20 classes</a:t>
            </a:r>
            <a:endParaRPr/>
          </a:p>
        </p:txBody>
      </p:sp>
      <p:sp>
        <p:nvSpPr>
          <p:cNvPr id="1195" name="Google Shape;1195;p50"/>
          <p:cNvSpPr txBox="1"/>
          <p:nvPr/>
        </p:nvSpPr>
        <p:spPr>
          <a:xfrm>
            <a:off x="8556632" y="4900349"/>
            <a:ext cx="34190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Finetune the classification part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from scratch</a:t>
            </a:r>
            <a:endParaRPr/>
          </a:p>
        </p:txBody>
      </p:sp>
      <p:sp>
        <p:nvSpPr>
          <p:cNvPr id="1196" name="Google Shape;1196;p50"/>
          <p:cNvSpPr/>
          <p:nvPr/>
        </p:nvSpPr>
        <p:spPr>
          <a:xfrm>
            <a:off x="8556632" y="5640818"/>
            <a:ext cx="33914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Finetune the last few layers of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and the Classification part</a:t>
            </a:r>
            <a:endParaRPr/>
          </a:p>
        </p:txBody>
      </p:sp>
      <p:sp>
        <p:nvSpPr>
          <p:cNvPr id="1197" name="Google Shape;1197;p50"/>
          <p:cNvSpPr txBox="1"/>
          <p:nvPr/>
        </p:nvSpPr>
        <p:spPr>
          <a:xfrm>
            <a:off x="561533" y="150318"/>
            <a:ext cx="1923604" cy="36933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+ Pool Layers</a:t>
            </a:r>
            <a:endParaRPr/>
          </a:p>
        </p:txBody>
      </p:sp>
      <p:cxnSp>
        <p:nvCxnSpPr>
          <p:cNvPr id="1198" name="Google Shape;1198;p50"/>
          <p:cNvCxnSpPr>
            <a:stCxn id="1197" idx="3"/>
          </p:cNvCxnSpPr>
          <p:nvPr/>
        </p:nvCxnSpPr>
        <p:spPr>
          <a:xfrm>
            <a:off x="2485137" y="334984"/>
            <a:ext cx="5982000" cy="129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9" name="Google Shape;1199;p50"/>
          <p:cNvCxnSpPr>
            <a:stCxn id="1176" idx="1"/>
          </p:cNvCxnSpPr>
          <p:nvPr/>
        </p:nvCxnSpPr>
        <p:spPr>
          <a:xfrm rot="10800000">
            <a:off x="8458339" y="342178"/>
            <a:ext cx="19107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51"/>
          <p:cNvSpPr txBox="1">
            <a:spLocks noGrp="1"/>
          </p:cNvSpPr>
          <p:nvPr>
            <p:ph type="title"/>
          </p:nvPr>
        </p:nvSpPr>
        <p:spPr>
          <a:xfrm>
            <a:off x="81741" y="3181696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END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846" y="3635259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845" y="4527924"/>
            <a:ext cx="5549312" cy="426483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52"/>
          <p:cNvSpPr txBox="1"/>
          <p:nvPr/>
        </p:nvSpPr>
        <p:spPr>
          <a:xfrm>
            <a:off x="647015" y="4143816"/>
            <a:ext cx="53814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     *    …. Dot product with filter of same size …. *      *</a:t>
            </a:r>
            <a:endParaRPr/>
          </a:p>
        </p:txBody>
      </p:sp>
      <p:pic>
        <p:nvPicPr>
          <p:cNvPr id="1212" name="Google Shape;1212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4195" y="1148740"/>
            <a:ext cx="1226610" cy="136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0459" y="1148740"/>
            <a:ext cx="1226609" cy="1362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52"/>
          <p:cNvCxnSpPr>
            <a:stCxn id="1212" idx="2"/>
            <a:endCxn id="1209" idx="0"/>
          </p:cNvCxnSpPr>
          <p:nvPr/>
        </p:nvCxnSpPr>
        <p:spPr>
          <a:xfrm>
            <a:off x="3217500" y="2511469"/>
            <a:ext cx="0" cy="11238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15" name="Google Shape;1215;p52"/>
          <p:cNvSpPr txBox="1"/>
          <p:nvPr/>
        </p:nvSpPr>
        <p:spPr>
          <a:xfrm>
            <a:off x="1818270" y="3194951"/>
            <a:ext cx="13992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Flatten to 1D</a:t>
            </a:r>
            <a:endParaRPr/>
          </a:p>
        </p:txBody>
      </p:sp>
      <p:sp>
        <p:nvSpPr>
          <p:cNvPr id="1216" name="Google Shape;1216;p52"/>
          <p:cNvSpPr txBox="1"/>
          <p:nvPr/>
        </p:nvSpPr>
        <p:spPr>
          <a:xfrm>
            <a:off x="442845" y="5185532"/>
            <a:ext cx="55493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+       +   …. Add up results to get a scalar ….   +       +      +  </a:t>
            </a:r>
            <a:endParaRPr/>
          </a:p>
        </p:txBody>
      </p:sp>
      <p:cxnSp>
        <p:nvCxnSpPr>
          <p:cNvPr id="1217" name="Google Shape;1217;p52"/>
          <p:cNvCxnSpPr>
            <a:stCxn id="1210" idx="3"/>
            <a:endCxn id="1213" idx="2"/>
          </p:cNvCxnSpPr>
          <p:nvPr/>
        </p:nvCxnSpPr>
        <p:spPr>
          <a:xfrm rot="10800000" flipH="1">
            <a:off x="5992157" y="2511565"/>
            <a:ext cx="1841700" cy="2229600"/>
          </a:xfrm>
          <a:prstGeom prst="bentConnector2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218" name="Google Shape;1218;p52"/>
          <p:cNvSpPr txBox="1"/>
          <p:nvPr/>
        </p:nvSpPr>
        <p:spPr>
          <a:xfrm>
            <a:off x="2604195" y="779508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219" name="Google Shape;1219;p52"/>
          <p:cNvSpPr txBox="1"/>
          <p:nvPr/>
        </p:nvSpPr>
        <p:spPr>
          <a:xfrm>
            <a:off x="7833763" y="2988928"/>
            <a:ext cx="359636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represent the filter as a matrix,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size as that of Feature Map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Convolve to get a Scalar output.</a:t>
            </a:r>
            <a:endParaRPr/>
          </a:p>
        </p:txBody>
      </p:sp>
      <p:sp>
        <p:nvSpPr>
          <p:cNvPr id="1220" name="Google Shape;1220;p52"/>
          <p:cNvSpPr/>
          <p:nvPr/>
        </p:nvSpPr>
        <p:spPr>
          <a:xfrm>
            <a:off x="6866954" y="1650994"/>
            <a:ext cx="329938" cy="358219"/>
          </a:xfrm>
          <a:prstGeom prst="flowChartSummingJunction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1D Convolution</a:t>
            </a:r>
            <a:endParaRPr/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0605" y="2774161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0605" y="3606545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8468" y="3606545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6331" y="3603423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6430" y="3603423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3530" y="3600301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1393" y="3597179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8275" y="3594057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6356" y="3597179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3245" y="3590935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9083" y="3598740"/>
            <a:ext cx="1372826" cy="426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 txBox="1"/>
          <p:nvPr/>
        </p:nvSpPr>
        <p:spPr>
          <a:xfrm>
            <a:off x="621982" y="575584"/>
            <a:ext cx="1367276" cy="32130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(W-F+2P)/S + 1</a:t>
            </a:r>
            <a:endParaRPr sz="148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15195" y="4527750"/>
            <a:ext cx="4621204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0605" y="2026055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3431" y="2026055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257" y="2021688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9083" y="2009884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0605" y="1167209"/>
            <a:ext cx="5549312" cy="42648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 txBox="1"/>
          <p:nvPr/>
        </p:nvSpPr>
        <p:spPr>
          <a:xfrm>
            <a:off x="315606" y="3481010"/>
            <a:ext cx="19800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(12-3+0)/1 + 1 = 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(12-3+2)/1 + 1 = 12</a:t>
            </a:r>
            <a:endParaRPr/>
          </a:p>
        </p:txBody>
      </p:sp>
      <p:sp>
        <p:nvSpPr>
          <p:cNvPr id="162" name="Google Shape;162;p5"/>
          <p:cNvSpPr txBox="1"/>
          <p:nvPr/>
        </p:nvSpPr>
        <p:spPr>
          <a:xfrm>
            <a:off x="374873" y="1224360"/>
            <a:ext cx="18630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(12-3+0)/3 + 1 = 4</a:t>
            </a:r>
            <a:endParaRPr/>
          </a:p>
        </p:txBody>
      </p:sp>
      <p:sp>
        <p:nvSpPr>
          <p:cNvPr id="163" name="Google Shape;163;p5"/>
          <p:cNvSpPr txBox="1"/>
          <p:nvPr/>
        </p:nvSpPr>
        <p:spPr>
          <a:xfrm>
            <a:off x="11039731" y="280273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12x1</a:t>
            </a: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11039731" y="4527750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10x1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11098240" y="3635120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1136" y="1143860"/>
            <a:ext cx="1372826" cy="1153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2D Convolution</a:t>
            </a:r>
            <a:endParaRPr/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8135" y="1119075"/>
            <a:ext cx="5549312" cy="120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8135" y="1119075"/>
            <a:ext cx="5549312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21136" y="1143860"/>
            <a:ext cx="1372826" cy="4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104" y="1102479"/>
            <a:ext cx="2151998" cy="11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78134" y="2287786"/>
            <a:ext cx="5549313" cy="120190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/>
          <p:nvPr/>
        </p:nvSpPr>
        <p:spPr>
          <a:xfrm>
            <a:off x="3078134" y="1119075"/>
            <a:ext cx="1326718" cy="12019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3545166" y="1137180"/>
            <a:ext cx="1326718" cy="12019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4012197" y="1111532"/>
            <a:ext cx="1326718" cy="12019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7256801" y="1111532"/>
            <a:ext cx="1326718" cy="12019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3122698" y="1496335"/>
            <a:ext cx="1326718" cy="12019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3545165" y="1507257"/>
            <a:ext cx="1326718" cy="12019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3997291" y="1528962"/>
            <a:ext cx="1326718" cy="12019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7256801" y="1507256"/>
            <a:ext cx="1326718" cy="12019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7256801" y="2296614"/>
            <a:ext cx="1326718" cy="12019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3093039" y="1102479"/>
            <a:ext cx="2717826" cy="238721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7806" y="1143859"/>
            <a:ext cx="1372826" cy="11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7806" y="2297036"/>
            <a:ext cx="1372826" cy="11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884" y="2297036"/>
            <a:ext cx="1372826" cy="115317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"/>
          <p:cNvSpPr txBox="1"/>
          <p:nvPr/>
        </p:nvSpPr>
        <p:spPr>
          <a:xfrm>
            <a:off x="235382" y="6171176"/>
            <a:ext cx="1445934" cy="32130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(W-F+2P)/S + 1</a:t>
            </a:r>
            <a:endParaRPr sz="148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1681316" y="6008663"/>
            <a:ext cx="19800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(12-3+0)/1 + 1 = 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(6-3+0)/1 + 1 = 4</a:t>
            </a:r>
            <a:endParaRPr/>
          </a:p>
        </p:txBody>
      </p:sp>
      <p:pic>
        <p:nvPicPr>
          <p:cNvPr id="192" name="Google Shape;192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93039" y="4072344"/>
            <a:ext cx="4568322" cy="15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2D Convolution</a:t>
            </a:r>
            <a:endParaRPr/>
          </a:p>
        </p:txBody>
      </p:sp>
      <p:sp>
        <p:nvSpPr>
          <p:cNvPr id="198" name="Google Shape;198;p7"/>
          <p:cNvSpPr txBox="1"/>
          <p:nvPr/>
        </p:nvSpPr>
        <p:spPr>
          <a:xfrm>
            <a:off x="322468" y="5076348"/>
            <a:ext cx="1445934" cy="32130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(W-F+2P)/S + 1</a:t>
            </a:r>
            <a:endParaRPr sz="148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3038" y="1137180"/>
            <a:ext cx="5465772" cy="232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3362" y="760757"/>
            <a:ext cx="6360153" cy="306766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"/>
          <p:cNvSpPr txBox="1"/>
          <p:nvPr/>
        </p:nvSpPr>
        <p:spPr>
          <a:xfrm>
            <a:off x="235382" y="5397654"/>
            <a:ext cx="19800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(12-3+2)/1 + 1 = 12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(6-3+2)/1 + 1 = 6</a:t>
            </a:r>
            <a:endParaRPr/>
          </a:p>
        </p:txBody>
      </p:sp>
      <p:pic>
        <p:nvPicPr>
          <p:cNvPr id="202" name="Google Shape;20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3038" y="4149395"/>
            <a:ext cx="4568322" cy="15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93037" y="4146174"/>
            <a:ext cx="5474151" cy="233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33110" y="1846773"/>
            <a:ext cx="1079268" cy="90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Pooling</a:t>
            </a:r>
            <a:endParaRPr/>
          </a:p>
        </p:txBody>
      </p:sp>
      <p:pic>
        <p:nvPicPr>
          <p:cNvPr id="210" name="Google Shape;21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3061" y="2450804"/>
            <a:ext cx="4632602" cy="1974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1622" y="848964"/>
            <a:ext cx="4608756" cy="35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91622" y="1479041"/>
            <a:ext cx="4227341" cy="35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2349" y="4846227"/>
            <a:ext cx="2731173" cy="1162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 + Pool</a:t>
            </a:r>
            <a:endParaRPr/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8962" y="831877"/>
            <a:ext cx="6360153" cy="306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72142" y="1912415"/>
            <a:ext cx="1079268" cy="90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1962" y="4161998"/>
            <a:ext cx="5474151" cy="233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9"/>
          <p:cNvPicPr preferRelativeResize="0"/>
          <p:nvPr/>
        </p:nvPicPr>
        <p:blipFill rotWithShape="1">
          <a:blip r:embed="rId6">
            <a:alphaModFix/>
          </a:blip>
          <a:srcRect r="40164" b="25349"/>
          <a:stretch/>
        </p:blipFill>
        <p:spPr>
          <a:xfrm>
            <a:off x="9055535" y="4875205"/>
            <a:ext cx="2112481" cy="90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2354</Words>
  <Application>Microsoft Office PowerPoint</Application>
  <PresentationFormat>Widescreen</PresentationFormat>
  <Paragraphs>1263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PowerPoint Presentation</vt:lpstr>
      <vt:lpstr>C4: Detection using ConvNets &amp; Sliding Windows</vt:lpstr>
      <vt:lpstr>1D Convolution</vt:lpstr>
      <vt:lpstr>1D Convolution</vt:lpstr>
      <vt:lpstr>1D Convolution</vt:lpstr>
      <vt:lpstr>2D Convolution</vt:lpstr>
      <vt:lpstr>2D Convolution</vt:lpstr>
      <vt:lpstr>Pooling</vt:lpstr>
      <vt:lpstr>Conv + Pool</vt:lpstr>
      <vt:lpstr>Conv + Pool</vt:lpstr>
      <vt:lpstr>Conv + Pool Cascade</vt:lpstr>
      <vt:lpstr>N-Conv + Pool Cascade</vt:lpstr>
      <vt:lpstr>Conv + Pool</vt:lpstr>
      <vt:lpstr>N-Conv + Pool Cascade</vt:lpstr>
      <vt:lpstr>N layer Conv</vt:lpstr>
      <vt:lpstr>N layer Conv – M Feature Maps</vt:lpstr>
      <vt:lpstr>N-Conv + Pool Cascade</vt:lpstr>
      <vt:lpstr>FC Layer</vt:lpstr>
      <vt:lpstr>FC Layer</vt:lpstr>
      <vt:lpstr>Filters</vt:lpstr>
      <vt:lpstr>Filters Example</vt:lpstr>
      <vt:lpstr>Classification</vt:lpstr>
      <vt:lpstr>Softmax</vt:lpstr>
      <vt:lpstr>Softmax</vt:lpstr>
      <vt:lpstr>Complete Conv Net</vt:lpstr>
      <vt:lpstr>FC Layer Cascade</vt:lpstr>
      <vt:lpstr>Complete Conv Net</vt:lpstr>
      <vt:lpstr>AlexNet &amp; VGGNet</vt:lpstr>
      <vt:lpstr>Pooling - Intuition</vt:lpstr>
      <vt:lpstr>AlexNet &amp; VGGNet</vt:lpstr>
      <vt:lpstr>2D Convolution – Vertical Edge</vt:lpstr>
      <vt:lpstr>2D Convolution – Horizontal Edge</vt:lpstr>
      <vt:lpstr>Convolution Programmatically</vt:lpstr>
      <vt:lpstr>FC layers Programmatically</vt:lpstr>
      <vt:lpstr>FC layers as ConvNets</vt:lpstr>
      <vt:lpstr>Loss &amp; Machine Learning</vt:lpstr>
      <vt:lpstr>FC layers as ConvNets</vt:lpstr>
      <vt:lpstr>MNIST</vt:lpstr>
      <vt:lpstr>Complete Conv Net</vt:lpstr>
      <vt:lpstr>Why Cascade Conv Layers?</vt:lpstr>
      <vt:lpstr>ConvNet Features – L1, L2</vt:lpstr>
      <vt:lpstr>ConvNet Features – L3</vt:lpstr>
      <vt:lpstr>ConvNet Features – L4, L5</vt:lpstr>
      <vt:lpstr>Transfer Learning</vt:lpstr>
      <vt:lpstr>Transfer Learning</vt:lpstr>
      <vt:lpstr>PowerPoint Presentation</vt:lpstr>
      <vt:lpstr>END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Tirumala</dc:creator>
  <cp:lastModifiedBy>Dr. Muhammad Faisal Hayat</cp:lastModifiedBy>
  <cp:revision>1</cp:revision>
  <dcterms:created xsi:type="dcterms:W3CDTF">2018-12-09T12:12:27Z</dcterms:created>
  <dcterms:modified xsi:type="dcterms:W3CDTF">2022-10-26T18:18:03Z</dcterms:modified>
</cp:coreProperties>
</file>